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6.xml" ContentType="application/vnd.openxmlformats-officedocument.theme+xml"/>
  <Override PartName="/ppt/slideLayouts/slideLayout52.xml" ContentType="application/vnd.openxmlformats-officedocument.presentationml.slideLayout+xml"/>
  <Override PartName="/ppt/theme/theme17.xml" ContentType="application/vnd.openxmlformats-officedocument.theme+xml"/>
  <Override PartName="/ppt/slideLayouts/slideLayout53.xml" ContentType="application/vnd.openxmlformats-officedocument.presentationml.slideLayout+xml"/>
  <Override PartName="/ppt/theme/theme18.xml" ContentType="application/vnd.openxmlformats-officedocument.theme+xml"/>
  <Override PartName="/ppt/slideLayouts/slideLayout54.xml" ContentType="application/vnd.openxmlformats-officedocument.presentationml.slideLayout+xml"/>
  <Override PartName="/ppt/theme/theme19.xml" ContentType="application/vnd.openxmlformats-officedocument.theme+xml"/>
  <Override PartName="/ppt/slideLayouts/slideLayout55.xml" ContentType="application/vnd.openxmlformats-officedocument.presentationml.slideLayout+xml"/>
  <Override PartName="/ppt/theme/theme20.xml" ContentType="application/vnd.openxmlformats-officedocument.theme+xml"/>
  <Override PartName="/ppt/slideLayouts/slideLayout56.xml" ContentType="application/vnd.openxmlformats-officedocument.presentationml.slideLayout+xml"/>
  <Override PartName="/ppt/theme/theme21.xml" ContentType="application/vnd.openxmlformats-officedocument.theme+xml"/>
  <Override PartName="/ppt/slideLayouts/slideLayout57.xml" ContentType="application/vnd.openxmlformats-officedocument.presentationml.slideLayout+xml"/>
  <Override PartName="/ppt/theme/theme22.xml" ContentType="application/vnd.openxmlformats-officedocument.theme+xml"/>
  <Override PartName="/ppt/slideLayouts/slideLayout58.xml" ContentType="application/vnd.openxmlformats-officedocument.presentationml.slideLayout+xml"/>
  <Override PartName="/ppt/theme/theme2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7" r:id="rId4"/>
    <p:sldMasterId id="2147483669" r:id="rId5"/>
    <p:sldMasterId id="2147483671" r:id="rId6"/>
    <p:sldMasterId id="2147483673" r:id="rId7"/>
    <p:sldMasterId id="2147483675" r:id="rId8"/>
    <p:sldMasterId id="2147483677" r:id="rId9"/>
    <p:sldMasterId id="2147483683" r:id="rId10"/>
    <p:sldMasterId id="2147483689" r:id="rId11"/>
    <p:sldMasterId id="2147483695" r:id="rId12"/>
    <p:sldMasterId id="2147483701" r:id="rId13"/>
    <p:sldMasterId id="2147483707" r:id="rId14"/>
    <p:sldMasterId id="2147483713" r:id="rId15"/>
    <p:sldMasterId id="2147483719" r:id="rId16"/>
    <p:sldMasterId id="2147483725" r:id="rId17"/>
    <p:sldMasterId id="2147483727" r:id="rId18"/>
    <p:sldMasterId id="2147483729" r:id="rId19"/>
    <p:sldMasterId id="2147483731" r:id="rId20"/>
    <p:sldMasterId id="2147483733" r:id="rId21"/>
    <p:sldMasterId id="2147483735" r:id="rId22"/>
    <p:sldMasterId id="2147483737" r:id="rId23"/>
    <p:sldMasterId id="2147483739" r:id="rId24"/>
    <p:sldMasterId id="2147483745" r:id="rId25"/>
    <p:sldMasterId id="2147483751" r:id="rId26"/>
    <p:sldMasterId id="2147483757" r:id="rId27"/>
    <p:sldMasterId id="2147483763" r:id="rId28"/>
    <p:sldMasterId id="2147483769" r:id="rId29"/>
    <p:sldMasterId id="2147483775" r:id="rId30"/>
    <p:sldMasterId id="2147483781" r:id="rId31"/>
  </p:sldMasterIdLst>
  <p:sldIdLst>
    <p:sldId id="256" r:id="rId32"/>
    <p:sldId id="283" r:id="rId33"/>
    <p:sldId id="284" r:id="rId34"/>
    <p:sldId id="263" r:id="rId35"/>
    <p:sldId id="257" r:id="rId36"/>
    <p:sldId id="265" r:id="rId37"/>
    <p:sldId id="258" r:id="rId38"/>
    <p:sldId id="260" r:id="rId39"/>
    <p:sldId id="280" r:id="rId40"/>
    <p:sldId id="281" r:id="rId41"/>
    <p:sldId id="271" r:id="rId42"/>
    <p:sldId id="282" r:id="rId43"/>
    <p:sldId id="274" r:id="rId44"/>
    <p:sldId id="275" r:id="rId45"/>
    <p:sldId id="276" r:id="rId46"/>
    <p:sldId id="277" r:id="rId47"/>
    <p:sldId id="278" r:id="rId48"/>
    <p:sldId id="27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96"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8" Type="http://schemas.openxmlformats.org/officeDocument/2006/relationships/slideMaster" Target="slideMasters/slideMaster8.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Gold on Blac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574" y="2190136"/>
            <a:ext cx="4398737" cy="1238864"/>
          </a:xfrm>
          <a:prstGeom prst="rect">
            <a:avLst/>
          </a:prstGeom>
        </p:spPr>
      </p:pic>
      <p:sp>
        <p:nvSpPr>
          <p:cNvPr id="7" name="Text Placeholder 6"/>
          <p:cNvSpPr>
            <a:spLocks noGrp="1"/>
          </p:cNvSpPr>
          <p:nvPr>
            <p:ph type="body" sz="quarter" idx="10" hasCustomPrompt="1"/>
          </p:nvPr>
        </p:nvSpPr>
        <p:spPr>
          <a:xfrm>
            <a:off x="3893575" y="3576638"/>
            <a:ext cx="4399526" cy="420687"/>
          </a:xfrm>
          <a:prstGeom prst="rect">
            <a:avLst/>
          </a:prstGeom>
        </p:spPr>
        <p:txBody>
          <a:bodyPr/>
          <a:lstStyle>
            <a:lvl1pPr marL="0" indent="0" algn="ctr">
              <a:buNone/>
              <a:defRPr sz="2400">
                <a:solidFill>
                  <a:schemeClr val="bg1"/>
                </a:solidFill>
              </a:defRPr>
            </a:lvl1pPr>
            <a:lvl2pPr marL="457200" indent="0">
              <a:buNone/>
              <a:defRPr/>
            </a:lvl2pPr>
          </a:lstStyle>
          <a:p>
            <a:pPr lvl="0"/>
            <a:r>
              <a:rPr lang="en-US" dirty="0" smtClean="0"/>
              <a:t>ADD SUBTITLE HERE</a:t>
            </a:r>
            <a:endParaRPr lang="en-GB" dirty="0"/>
          </a:p>
        </p:txBody>
      </p:sp>
    </p:spTree>
    <p:extLst>
      <p:ext uri="{BB962C8B-B14F-4D97-AF65-F5344CB8AC3E}">
        <p14:creationId xmlns:p14="http://schemas.microsoft.com/office/powerpoint/2010/main" val="104845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9156999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729313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15828044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3" name="Straight Connector 32"/>
          <p:cNvCxnSpPr/>
          <p:nvPr/>
        </p:nvCxnSpPr>
        <p:spPr>
          <a:xfrm>
            <a:off x="553064"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6" name="Straight Connector 35"/>
          <p:cNvCxnSpPr/>
          <p:nvPr/>
        </p:nvCxnSpPr>
        <p:spPr>
          <a:xfrm>
            <a:off x="4283942"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9" name="Straight Connector 38"/>
          <p:cNvCxnSpPr/>
          <p:nvPr/>
        </p:nvCxnSpPr>
        <p:spPr>
          <a:xfrm>
            <a:off x="8031683"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sp>
        <p:nvSpPr>
          <p:cNvPr id="4"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5"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26"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7"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8"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9"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0"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1"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37"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0"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35"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38"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1"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2"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3"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44"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5"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6"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7"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8"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4"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5"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6"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7"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8"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8968579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4" name="Straight Connector 23"/>
          <p:cNvCxnSpPr/>
          <p:nvPr/>
        </p:nvCxnSpPr>
        <p:spPr>
          <a:xfrm>
            <a:off x="375644" y="3348137"/>
            <a:ext cx="5649843" cy="0"/>
          </a:xfrm>
          <a:prstGeom prst="line">
            <a:avLst/>
          </a:prstGeom>
          <a:noFill/>
          <a:ln w="12700" cap="flat" cmpd="sng" algn="ctr">
            <a:solidFill>
              <a:schemeClr val="bg1"/>
            </a:solidFill>
            <a:prstDash val="solid"/>
            <a:miter lim="800000"/>
          </a:ln>
          <a:effectLst/>
        </p:spPr>
      </p:cxnSp>
      <p:sp>
        <p:nvSpPr>
          <p:cNvPr id="4"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8"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1"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32"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5"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8"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5"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6"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47"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cxnSp>
        <p:nvCxnSpPr>
          <p:cNvPr id="54" name="Straight Connector 53"/>
          <p:cNvCxnSpPr/>
          <p:nvPr/>
        </p:nvCxnSpPr>
        <p:spPr>
          <a:xfrm>
            <a:off x="6164240" y="3348137"/>
            <a:ext cx="5649843" cy="0"/>
          </a:xfrm>
          <a:prstGeom prst="line">
            <a:avLst/>
          </a:prstGeom>
          <a:noFill/>
          <a:ln w="12700" cap="flat" cmpd="sng" algn="ctr">
            <a:solidFill>
              <a:schemeClr val="bg1"/>
            </a:solidFill>
            <a:prstDash val="solid"/>
            <a:miter lim="800000"/>
          </a:ln>
          <a:effectLst/>
        </p:spPr>
      </p:cxnSp>
      <p:sp>
        <p:nvSpPr>
          <p:cNvPr id="25"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26"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27"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29"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30"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8"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9"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0"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1"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2"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3"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4"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5"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6"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7"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3"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4"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5"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6"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7"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1843175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5713647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41787593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482904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4513159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bg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cxnSp>
        <p:nvCxnSpPr>
          <p:cNvPr id="49" name="Straight Connector 48"/>
          <p:cNvCxnSpPr/>
          <p:nvPr/>
        </p:nvCxnSpPr>
        <p:spPr>
          <a:xfrm>
            <a:off x="6164240" y="3348137"/>
            <a:ext cx="5649843" cy="0"/>
          </a:xfrm>
          <a:prstGeom prst="line">
            <a:avLst/>
          </a:prstGeom>
          <a:noFill/>
          <a:ln w="12700" cap="flat" cmpd="sng" algn="ctr">
            <a:solidFill>
              <a:schemeClr val="bg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24111306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CC184C-6142-4F7A-8303-4CB4350E5093}"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8BA0D-D7EB-42E9-B608-FB988E7907EE}" type="slidenum">
              <a:rPr lang="en-GB" smtClean="0"/>
              <a:t>‹#›</a:t>
            </a:fld>
            <a:endParaRPr lang="en-GB"/>
          </a:p>
        </p:txBody>
      </p:sp>
    </p:spTree>
    <p:extLst>
      <p:ext uri="{BB962C8B-B14F-4D97-AF65-F5344CB8AC3E}">
        <p14:creationId xmlns:p14="http://schemas.microsoft.com/office/powerpoint/2010/main" val="56275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76407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42602930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435511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9742709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bg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cxnSp>
        <p:nvCxnSpPr>
          <p:cNvPr id="49" name="Straight Connector 48"/>
          <p:cNvCxnSpPr/>
          <p:nvPr/>
        </p:nvCxnSpPr>
        <p:spPr>
          <a:xfrm>
            <a:off x="6164240" y="3348137"/>
            <a:ext cx="5649843" cy="0"/>
          </a:xfrm>
          <a:prstGeom prst="line">
            <a:avLst/>
          </a:prstGeom>
          <a:noFill/>
          <a:ln w="12700" cap="flat" cmpd="sng" algn="ctr">
            <a:solidFill>
              <a:schemeClr val="bg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6875460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2569212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0932132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798756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21771829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71" name="Straight Connector 70"/>
          <p:cNvCxnSpPr/>
          <p:nvPr/>
        </p:nvCxnSpPr>
        <p:spPr>
          <a:xfrm>
            <a:off x="375644" y="3348137"/>
            <a:ext cx="5649843" cy="0"/>
          </a:xfrm>
          <a:prstGeom prst="line">
            <a:avLst/>
          </a:prstGeom>
          <a:noFill/>
          <a:ln w="12700" cap="flat" cmpd="sng" algn="ctr">
            <a:solidFill>
              <a:schemeClr val="bg1"/>
            </a:solidFill>
            <a:prstDash val="solid"/>
            <a:miter lim="800000"/>
          </a:ln>
          <a:effectLst/>
        </p:spPr>
      </p:cxnSp>
      <p:sp>
        <p:nvSpPr>
          <p:cNvPr id="72"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73"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74"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75"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76"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77"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78"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79"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80"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cxnSp>
        <p:nvCxnSpPr>
          <p:cNvPr id="81" name="Straight Connector 80"/>
          <p:cNvCxnSpPr/>
          <p:nvPr/>
        </p:nvCxnSpPr>
        <p:spPr>
          <a:xfrm>
            <a:off x="6164240" y="3348137"/>
            <a:ext cx="5649843" cy="0"/>
          </a:xfrm>
          <a:prstGeom prst="line">
            <a:avLst/>
          </a:prstGeom>
          <a:noFill/>
          <a:ln w="12700" cap="flat" cmpd="sng" algn="ctr">
            <a:solidFill>
              <a:schemeClr val="bg1"/>
            </a:solidFill>
            <a:prstDash val="solid"/>
            <a:miter lim="800000"/>
          </a:ln>
          <a:effectLst/>
        </p:spPr>
      </p:cxnSp>
      <p:sp>
        <p:nvSpPr>
          <p:cNvPr id="82"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83"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84"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85"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86"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87"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88"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89"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90"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91"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92"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93"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94"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95"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96"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97"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98"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99"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100"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101"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8563312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Gold on Whit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574" y="2190136"/>
            <a:ext cx="4404362" cy="1238864"/>
          </a:xfrm>
          <a:prstGeom prst="rect">
            <a:avLst/>
          </a:prstGeom>
        </p:spPr>
      </p:pic>
      <p:sp>
        <p:nvSpPr>
          <p:cNvPr id="8" name="Text Placeholder 6"/>
          <p:cNvSpPr>
            <a:spLocks noGrp="1"/>
          </p:cNvSpPr>
          <p:nvPr>
            <p:ph type="body" sz="quarter" idx="10" hasCustomPrompt="1"/>
          </p:nvPr>
        </p:nvSpPr>
        <p:spPr>
          <a:xfrm>
            <a:off x="3893575" y="3576638"/>
            <a:ext cx="4399526" cy="420687"/>
          </a:xfrm>
          <a:prstGeom prst="rect">
            <a:avLst/>
          </a:prstGeom>
        </p:spPr>
        <p:txBody>
          <a:bodyPr/>
          <a:lstStyle>
            <a:lvl1pPr marL="0" indent="0" algn="ctr">
              <a:buNone/>
              <a:defRPr sz="2400">
                <a:solidFill>
                  <a:schemeClr val="tx1"/>
                </a:solidFill>
              </a:defRPr>
            </a:lvl1pPr>
            <a:lvl2pPr marL="457200" indent="0">
              <a:buNone/>
              <a:defRPr/>
            </a:lvl2pPr>
          </a:lstStyle>
          <a:p>
            <a:pPr lvl="0"/>
            <a:r>
              <a:rPr lang="en-US" dirty="0" smtClean="0"/>
              <a:t>ADD SUBTITLE HERE</a:t>
            </a:r>
            <a:endParaRPr lang="en-GB" dirty="0"/>
          </a:p>
        </p:txBody>
      </p:sp>
    </p:spTree>
    <p:extLst>
      <p:ext uri="{BB962C8B-B14F-4D97-AF65-F5344CB8AC3E}">
        <p14:creationId xmlns:p14="http://schemas.microsoft.com/office/powerpoint/2010/main" val="363375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31633768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87959622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123881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1"/>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17358105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tx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cxnSp>
        <p:nvCxnSpPr>
          <p:cNvPr id="49" name="Straight Connector 48"/>
          <p:cNvCxnSpPr/>
          <p:nvPr/>
        </p:nvCxnSpPr>
        <p:spPr>
          <a:xfrm>
            <a:off x="6171066" y="3348137"/>
            <a:ext cx="5649843" cy="0"/>
          </a:xfrm>
          <a:prstGeom prst="line">
            <a:avLst/>
          </a:prstGeom>
          <a:noFill/>
          <a:ln w="12700" cap="flat" cmpd="sng" algn="ctr">
            <a:solidFill>
              <a:schemeClr val="tx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3387058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27286798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263310400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02842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1"/>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11646717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tx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cxnSp>
        <p:nvCxnSpPr>
          <p:cNvPr id="49" name="Straight Connector 48"/>
          <p:cNvCxnSpPr/>
          <p:nvPr/>
        </p:nvCxnSpPr>
        <p:spPr>
          <a:xfrm>
            <a:off x="6171066" y="3348137"/>
            <a:ext cx="5649843" cy="0"/>
          </a:xfrm>
          <a:prstGeom prst="line">
            <a:avLst/>
          </a:prstGeom>
          <a:noFill/>
          <a:ln w="12700" cap="flat" cmpd="sng" algn="ctr">
            <a:solidFill>
              <a:schemeClr val="tx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6889356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Teal on Blac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574" y="2190136"/>
            <a:ext cx="4398737" cy="1238864"/>
          </a:xfrm>
          <a:prstGeom prst="rect">
            <a:avLst/>
          </a:prstGeom>
        </p:spPr>
      </p:pic>
      <p:sp>
        <p:nvSpPr>
          <p:cNvPr id="7" name="Text Placeholder 6"/>
          <p:cNvSpPr>
            <a:spLocks noGrp="1"/>
          </p:cNvSpPr>
          <p:nvPr>
            <p:ph type="body" sz="quarter" idx="10" hasCustomPrompt="1"/>
          </p:nvPr>
        </p:nvSpPr>
        <p:spPr>
          <a:xfrm>
            <a:off x="3893575" y="3576638"/>
            <a:ext cx="4399526" cy="420687"/>
          </a:xfrm>
          <a:prstGeom prst="rect">
            <a:avLst/>
          </a:prstGeom>
        </p:spPr>
        <p:txBody>
          <a:bodyPr/>
          <a:lstStyle>
            <a:lvl1pPr marL="0" indent="0" algn="ctr">
              <a:buNone/>
              <a:defRPr sz="2400">
                <a:solidFill>
                  <a:schemeClr val="bg1"/>
                </a:solidFill>
              </a:defRPr>
            </a:lvl1pPr>
            <a:lvl2pPr marL="457200" indent="0">
              <a:buNone/>
              <a:defRPr/>
            </a:lvl2pPr>
          </a:lstStyle>
          <a:p>
            <a:pPr lvl="0"/>
            <a:r>
              <a:rPr lang="en-US" dirty="0" smtClean="0"/>
              <a:t>ADD SUBTITLE HERE</a:t>
            </a:r>
            <a:endParaRPr lang="en-GB" dirty="0"/>
          </a:p>
        </p:txBody>
      </p:sp>
    </p:spTree>
    <p:extLst>
      <p:ext uri="{BB962C8B-B14F-4D97-AF65-F5344CB8AC3E}">
        <p14:creationId xmlns:p14="http://schemas.microsoft.com/office/powerpoint/2010/main" val="336997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14895318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35557488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lvl1pPr>
          </a:lstStyle>
          <a:p>
            <a:pPr lvl="0"/>
            <a:r>
              <a:rPr lang="en-US" smtClean="0"/>
              <a:t>Edit Master text styles</a:t>
            </a:r>
          </a:p>
        </p:txBody>
      </p:sp>
    </p:spTree>
    <p:extLst>
      <p:ext uri="{BB962C8B-B14F-4D97-AF65-F5344CB8AC3E}">
        <p14:creationId xmlns:p14="http://schemas.microsoft.com/office/powerpoint/2010/main" val="9212608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1"/>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4503305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tx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cxnSp>
        <p:nvCxnSpPr>
          <p:cNvPr id="49" name="Straight Connector 48"/>
          <p:cNvCxnSpPr/>
          <p:nvPr/>
        </p:nvCxnSpPr>
        <p:spPr>
          <a:xfrm>
            <a:off x="6171066" y="3348137"/>
            <a:ext cx="5649843" cy="0"/>
          </a:xfrm>
          <a:prstGeom prst="line">
            <a:avLst/>
          </a:prstGeom>
          <a:noFill/>
          <a:ln w="12700" cap="flat" cmpd="sng" algn="ctr">
            <a:solidFill>
              <a:schemeClr val="tx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3851216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CC184C-6142-4F7A-8303-4CB4350E5093}"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8BA0D-D7EB-42E9-B608-FB988E7907EE}" type="slidenum">
              <a:rPr lang="en-GB" smtClean="0"/>
              <a:t>‹#›</a:t>
            </a:fld>
            <a:endParaRPr lang="en-GB"/>
          </a:p>
        </p:txBody>
      </p:sp>
    </p:spTree>
    <p:extLst>
      <p:ext uri="{BB962C8B-B14F-4D97-AF65-F5344CB8AC3E}">
        <p14:creationId xmlns:p14="http://schemas.microsoft.com/office/powerpoint/2010/main" val="3378641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908720"/>
            <a:ext cx="10972800" cy="1143000"/>
          </a:xfrm>
          <a:prstGeom prst="rect">
            <a:avLst/>
          </a:prstGeom>
        </p:spPr>
        <p:txBody>
          <a:bodyPr/>
          <a:lstStyle>
            <a:lvl1pPr algn="l">
              <a:defRPr sz="2400">
                <a:solidFill>
                  <a:schemeClr val="accent2"/>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609600" y="2060849"/>
            <a:ext cx="10972800" cy="4065315"/>
          </a:xfrm>
        </p:spPr>
        <p:txBody>
          <a:bodyPr/>
          <a:lstStyle>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userDrawn="1">
            <p:ph type="sldNum" sz="quarter" idx="4"/>
          </p:nvPr>
        </p:nvSpPr>
        <p:spPr>
          <a:xfrm>
            <a:off x="623392" y="6309321"/>
            <a:ext cx="480053" cy="216024"/>
          </a:xfrm>
          <a:prstGeom prst="rect">
            <a:avLst/>
          </a:prstGeom>
        </p:spPr>
        <p:txBody>
          <a:bodyPr/>
          <a:lstStyle>
            <a:lvl1pPr>
              <a:defRPr sz="800" b="1">
                <a:latin typeface="Arial" pitchFamily="34" charset="0"/>
                <a:cs typeface="Arial" pitchFamily="34" charset="0"/>
              </a:defRPr>
            </a:lvl1pPr>
          </a:lstStyle>
          <a:p>
            <a:fld id="{3ACCFA02-0B42-4CF8-A9C7-BAF1660EB5D3}" type="slidenum">
              <a:rPr lang="en-GB" smtClean="0"/>
              <a:pPr/>
              <a:t>‹#›</a:t>
            </a:fld>
            <a:endParaRPr lang="en-GB" dirty="0"/>
          </a:p>
        </p:txBody>
      </p:sp>
      <p:sp>
        <p:nvSpPr>
          <p:cNvPr id="5" name="Footer Placeholder 4"/>
          <p:cNvSpPr>
            <a:spLocks noGrp="1"/>
          </p:cNvSpPr>
          <p:nvPr userDrawn="1">
            <p:ph type="ftr" sz="quarter" idx="3"/>
          </p:nvPr>
        </p:nvSpPr>
        <p:spPr>
          <a:xfrm>
            <a:off x="1103446" y="6309320"/>
            <a:ext cx="2784309" cy="216024"/>
          </a:xfrm>
          <a:prstGeom prst="rect">
            <a:avLst/>
          </a:prstGeom>
        </p:spPr>
        <p:txBody>
          <a:bodyPr/>
          <a:lstStyle>
            <a:lvl1pPr>
              <a:defRPr sz="800"/>
            </a:lvl1pPr>
          </a:lstStyle>
          <a:p>
            <a:r>
              <a:rPr lang="en-GB" b="1" dirty="0" smtClean="0">
                <a:latin typeface="Arial" pitchFamily="34" charset="0"/>
                <a:cs typeface="Arial" pitchFamily="34" charset="0"/>
              </a:rPr>
              <a:t>FREETHS </a:t>
            </a:r>
            <a:r>
              <a:rPr lang="en-GB" dirty="0" smtClean="0">
                <a:latin typeface="Arial" pitchFamily="34" charset="0"/>
                <a:cs typeface="Arial" pitchFamily="34" charset="0"/>
              </a:rPr>
              <a:t>Footer </a:t>
            </a:r>
            <a:fld id="{60E1311F-9F25-4A9F-BFDD-206379B69F2B}" type="datetime1">
              <a:rPr lang="en-GB" smtClean="0">
                <a:latin typeface="Arial" pitchFamily="34" charset="0"/>
                <a:cs typeface="Arial" pitchFamily="34" charset="0"/>
              </a:rPr>
              <a:pPr/>
              <a:t>13/07/2021</a:t>
            </a:fld>
            <a:endParaRPr lang="en-GB" dirty="0"/>
          </a:p>
        </p:txBody>
      </p:sp>
    </p:spTree>
    <p:extLst>
      <p:ext uri="{BB962C8B-B14F-4D97-AF65-F5344CB8AC3E}">
        <p14:creationId xmlns:p14="http://schemas.microsoft.com/office/powerpoint/2010/main" val="3780740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34954767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66421233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6" name="Straight Connector 5"/>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8"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
        <p:nvSpPr>
          <p:cNvPr id="11" name="Content Placeholder 3"/>
          <p:cNvSpPr>
            <a:spLocks noGrp="1"/>
          </p:cNvSpPr>
          <p:nvPr>
            <p:ph sz="quarter" idx="13"/>
          </p:nvPr>
        </p:nvSpPr>
        <p:spPr>
          <a:xfrm>
            <a:off x="5468352" y="1374775"/>
            <a:ext cx="4487863" cy="4038600"/>
          </a:xfrm>
          <a:prstGeom prst="rect">
            <a:avLst/>
          </a:prstGeom>
        </p:spPr>
        <p:txBody>
          <a:bodyPr/>
          <a:lstStyle>
            <a:lvl1pPr>
              <a:defRPr sz="2400"/>
            </a:lvl1pPr>
          </a:lstStyle>
          <a:p>
            <a:pPr lvl="0"/>
            <a:r>
              <a:rPr lang="en-US" smtClean="0"/>
              <a:t>Edit Master text styles</a:t>
            </a:r>
          </a:p>
        </p:txBody>
      </p:sp>
    </p:spTree>
    <p:extLst>
      <p:ext uri="{BB962C8B-B14F-4D97-AF65-F5344CB8AC3E}">
        <p14:creationId xmlns:p14="http://schemas.microsoft.com/office/powerpoint/2010/main" val="259728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Teal on Whit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574" y="2190136"/>
            <a:ext cx="4404362" cy="1238864"/>
          </a:xfrm>
          <a:prstGeom prst="rect">
            <a:avLst/>
          </a:prstGeom>
        </p:spPr>
      </p:pic>
      <p:sp>
        <p:nvSpPr>
          <p:cNvPr id="8" name="Text Placeholder 6"/>
          <p:cNvSpPr>
            <a:spLocks noGrp="1"/>
          </p:cNvSpPr>
          <p:nvPr>
            <p:ph type="body" sz="quarter" idx="10" hasCustomPrompt="1"/>
          </p:nvPr>
        </p:nvSpPr>
        <p:spPr>
          <a:xfrm>
            <a:off x="3893575" y="3576638"/>
            <a:ext cx="4399526" cy="420687"/>
          </a:xfrm>
          <a:prstGeom prst="rect">
            <a:avLst/>
          </a:prstGeom>
        </p:spPr>
        <p:txBody>
          <a:bodyPr/>
          <a:lstStyle>
            <a:lvl1pPr marL="0" indent="0" algn="ctr">
              <a:buNone/>
              <a:defRPr sz="2400">
                <a:solidFill>
                  <a:schemeClr val="tx1"/>
                </a:solidFill>
              </a:defRPr>
            </a:lvl1pPr>
            <a:lvl2pPr marL="457200" indent="0">
              <a:buNone/>
              <a:defRPr/>
            </a:lvl2pPr>
          </a:lstStyle>
          <a:p>
            <a:pPr lvl="0"/>
            <a:r>
              <a:rPr lang="en-US" dirty="0" smtClean="0"/>
              <a:t>ADD SUBTITLE HERE</a:t>
            </a:r>
            <a:endParaRPr lang="en-GB" dirty="0"/>
          </a:p>
        </p:txBody>
      </p:sp>
    </p:spTree>
    <p:extLst>
      <p:ext uri="{BB962C8B-B14F-4D97-AF65-F5344CB8AC3E}">
        <p14:creationId xmlns:p14="http://schemas.microsoft.com/office/powerpoint/2010/main" val="1438958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1"/>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08229977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tx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cxnSp>
        <p:nvCxnSpPr>
          <p:cNvPr id="49" name="Straight Connector 48"/>
          <p:cNvCxnSpPr/>
          <p:nvPr/>
        </p:nvCxnSpPr>
        <p:spPr>
          <a:xfrm>
            <a:off x="6171066" y="3348137"/>
            <a:ext cx="5649843" cy="0"/>
          </a:xfrm>
          <a:prstGeom prst="line">
            <a:avLst/>
          </a:prstGeom>
          <a:noFill/>
          <a:ln w="12700" cap="flat" cmpd="sng" algn="ctr">
            <a:solidFill>
              <a:schemeClr val="tx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53882033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 Gold on Whit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574" y="2190136"/>
            <a:ext cx="4404362" cy="1238864"/>
          </a:xfrm>
          <a:prstGeom prst="rect">
            <a:avLst/>
          </a:prstGeom>
        </p:spPr>
      </p:pic>
      <p:sp>
        <p:nvSpPr>
          <p:cNvPr id="8" name="Text Placeholder 6"/>
          <p:cNvSpPr>
            <a:spLocks noGrp="1"/>
          </p:cNvSpPr>
          <p:nvPr>
            <p:ph type="body" sz="quarter" idx="10" hasCustomPrompt="1"/>
          </p:nvPr>
        </p:nvSpPr>
        <p:spPr>
          <a:xfrm>
            <a:off x="3893575" y="3576638"/>
            <a:ext cx="4399526" cy="420687"/>
          </a:xfrm>
          <a:prstGeom prst="rect">
            <a:avLst/>
          </a:prstGeom>
        </p:spPr>
        <p:txBody>
          <a:bodyPr/>
          <a:lstStyle>
            <a:lvl1pPr marL="0" indent="0" algn="ctr">
              <a:buNone/>
              <a:defRPr sz="2400">
                <a:solidFill>
                  <a:schemeClr val="tx1"/>
                </a:solidFill>
              </a:defRPr>
            </a:lvl1pPr>
            <a:lvl2pPr marL="457200" indent="0">
              <a:buNone/>
              <a:defRPr/>
            </a:lvl2pPr>
          </a:lstStyle>
          <a:p>
            <a:pPr lvl="0"/>
            <a:r>
              <a:rPr lang="en-US" dirty="0" smtClean="0"/>
              <a:t>ADD SUBTITLE HERE</a:t>
            </a:r>
            <a:endParaRPr lang="en-GB" dirty="0"/>
          </a:p>
        </p:txBody>
      </p:sp>
    </p:spTree>
    <p:extLst>
      <p:ext uri="{BB962C8B-B14F-4D97-AF65-F5344CB8AC3E}">
        <p14:creationId xmlns:p14="http://schemas.microsoft.com/office/powerpoint/2010/main" val="1308723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 Teal on Blac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574" y="2190136"/>
            <a:ext cx="4398737" cy="1238864"/>
          </a:xfrm>
          <a:prstGeom prst="rect">
            <a:avLst/>
          </a:prstGeom>
        </p:spPr>
      </p:pic>
      <p:sp>
        <p:nvSpPr>
          <p:cNvPr id="7" name="Text Placeholder 6"/>
          <p:cNvSpPr>
            <a:spLocks noGrp="1"/>
          </p:cNvSpPr>
          <p:nvPr>
            <p:ph type="body" sz="quarter" idx="10" hasCustomPrompt="1"/>
          </p:nvPr>
        </p:nvSpPr>
        <p:spPr>
          <a:xfrm>
            <a:off x="3893575" y="3576638"/>
            <a:ext cx="4399526" cy="420687"/>
          </a:xfrm>
          <a:prstGeom prst="rect">
            <a:avLst/>
          </a:prstGeom>
        </p:spPr>
        <p:txBody>
          <a:bodyPr/>
          <a:lstStyle>
            <a:lvl1pPr marL="0" indent="0" algn="ctr">
              <a:buNone/>
              <a:defRPr sz="2400">
                <a:solidFill>
                  <a:schemeClr val="bg1"/>
                </a:solidFill>
              </a:defRPr>
            </a:lvl1pPr>
            <a:lvl2pPr marL="457200" indent="0">
              <a:buNone/>
              <a:defRPr/>
            </a:lvl2pPr>
          </a:lstStyle>
          <a:p>
            <a:pPr lvl="0"/>
            <a:r>
              <a:rPr lang="en-US" dirty="0" smtClean="0"/>
              <a:t>ADD SUBTITLE HERE</a:t>
            </a:r>
            <a:endParaRPr lang="en-GB" dirty="0"/>
          </a:p>
        </p:txBody>
      </p:sp>
    </p:spTree>
    <p:extLst>
      <p:ext uri="{BB962C8B-B14F-4D97-AF65-F5344CB8AC3E}">
        <p14:creationId xmlns:p14="http://schemas.microsoft.com/office/powerpoint/2010/main" val="549023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 Teal on Whit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574" y="2190136"/>
            <a:ext cx="4404362" cy="1238864"/>
          </a:xfrm>
          <a:prstGeom prst="rect">
            <a:avLst/>
          </a:prstGeom>
        </p:spPr>
      </p:pic>
      <p:sp>
        <p:nvSpPr>
          <p:cNvPr id="8" name="Text Placeholder 6"/>
          <p:cNvSpPr>
            <a:spLocks noGrp="1"/>
          </p:cNvSpPr>
          <p:nvPr>
            <p:ph type="body" sz="quarter" idx="10" hasCustomPrompt="1"/>
          </p:nvPr>
        </p:nvSpPr>
        <p:spPr>
          <a:xfrm>
            <a:off x="3893575" y="3576638"/>
            <a:ext cx="4399526" cy="420687"/>
          </a:xfrm>
          <a:prstGeom prst="rect">
            <a:avLst/>
          </a:prstGeom>
        </p:spPr>
        <p:txBody>
          <a:bodyPr/>
          <a:lstStyle>
            <a:lvl1pPr marL="0" indent="0" algn="ctr">
              <a:buNone/>
              <a:defRPr sz="2400">
                <a:solidFill>
                  <a:schemeClr val="tx1"/>
                </a:solidFill>
              </a:defRPr>
            </a:lvl1pPr>
            <a:lvl2pPr marL="457200" indent="0">
              <a:buNone/>
              <a:defRPr/>
            </a:lvl2pPr>
          </a:lstStyle>
          <a:p>
            <a:pPr lvl="0"/>
            <a:r>
              <a:rPr lang="en-US" dirty="0" smtClean="0"/>
              <a:t>ADD SUBTITLE HERE</a:t>
            </a:r>
            <a:endParaRPr lang="en-GB" dirty="0"/>
          </a:p>
        </p:txBody>
      </p:sp>
    </p:spTree>
    <p:extLst>
      <p:ext uri="{BB962C8B-B14F-4D97-AF65-F5344CB8AC3E}">
        <p14:creationId xmlns:p14="http://schemas.microsoft.com/office/powerpoint/2010/main" val="2137277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Header - Gold on Black">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097212" y="2913063"/>
            <a:ext cx="5997575" cy="111601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7200" dirty="0" smtClean="0"/>
              <a:t>HEADING SLIDE</a:t>
            </a:r>
          </a:p>
        </p:txBody>
      </p:sp>
      <p:cxnSp>
        <p:nvCxnSpPr>
          <p:cNvPr id="4" name="Straight Connector 3"/>
          <p:cNvCxnSpPr/>
          <p:nvPr/>
        </p:nvCxnSpPr>
        <p:spPr>
          <a:xfrm flipH="1">
            <a:off x="3097212" y="1968910"/>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3097211" y="4783394"/>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769841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Header - Gold on Whit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097212" y="2913063"/>
            <a:ext cx="5997575" cy="111601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aseline="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7200" dirty="0" smtClean="0"/>
              <a:t>HEADING SLIDE</a:t>
            </a:r>
          </a:p>
        </p:txBody>
      </p:sp>
      <p:cxnSp>
        <p:nvCxnSpPr>
          <p:cNvPr id="4" name="Straight Connector 3"/>
          <p:cNvCxnSpPr/>
          <p:nvPr/>
        </p:nvCxnSpPr>
        <p:spPr>
          <a:xfrm flipH="1">
            <a:off x="3097212" y="1968910"/>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3097211" y="4783394"/>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020942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Header - Teal on Black">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097212" y="2913063"/>
            <a:ext cx="5997575" cy="111601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7200" dirty="0" smtClean="0"/>
              <a:t>HEADING SLIDE</a:t>
            </a:r>
          </a:p>
        </p:txBody>
      </p:sp>
      <p:cxnSp>
        <p:nvCxnSpPr>
          <p:cNvPr id="4" name="Straight Connector 3"/>
          <p:cNvCxnSpPr/>
          <p:nvPr/>
        </p:nvCxnSpPr>
        <p:spPr>
          <a:xfrm flipH="1">
            <a:off x="3097212" y="1968910"/>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3097211" y="4783394"/>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1546866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Header - Teal on Whit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097212" y="2913063"/>
            <a:ext cx="5997575" cy="111601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aseline="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7200" dirty="0" smtClean="0"/>
              <a:t>HEADING SLIDE</a:t>
            </a:r>
          </a:p>
        </p:txBody>
      </p:sp>
      <p:cxnSp>
        <p:nvCxnSpPr>
          <p:cNvPr id="4" name="Straight Connector 3"/>
          <p:cNvCxnSpPr/>
          <p:nvPr/>
        </p:nvCxnSpPr>
        <p:spPr>
          <a:xfrm flipH="1">
            <a:off x="3097212" y="1968910"/>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3097211" y="4783394"/>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4042742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2870941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 Gold on Black">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097212" y="2913063"/>
            <a:ext cx="5997575" cy="111601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7200" dirty="0" smtClean="0"/>
              <a:t>HEADING SLIDE</a:t>
            </a:r>
          </a:p>
        </p:txBody>
      </p:sp>
      <p:cxnSp>
        <p:nvCxnSpPr>
          <p:cNvPr id="4" name="Straight Connector 3"/>
          <p:cNvCxnSpPr/>
          <p:nvPr/>
        </p:nvCxnSpPr>
        <p:spPr>
          <a:xfrm flipH="1">
            <a:off x="3097212" y="1968910"/>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3097211" y="4783394"/>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154251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26003852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96602231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3" name="Straight Connector 32"/>
          <p:cNvCxnSpPr/>
          <p:nvPr/>
        </p:nvCxnSpPr>
        <p:spPr>
          <a:xfrm>
            <a:off x="553064"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6" name="Straight Connector 35"/>
          <p:cNvCxnSpPr/>
          <p:nvPr/>
        </p:nvCxnSpPr>
        <p:spPr>
          <a:xfrm>
            <a:off x="4283942"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9" name="Straight Connector 38"/>
          <p:cNvCxnSpPr/>
          <p:nvPr/>
        </p:nvCxnSpPr>
        <p:spPr>
          <a:xfrm>
            <a:off x="8031683"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sp>
        <p:nvSpPr>
          <p:cNvPr id="4"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5"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26"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7"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8"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9"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0"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1"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37"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0"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35"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38"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1"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2"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3"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44"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5"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6"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7"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8"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4"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5"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6"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7"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8"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264287484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4" name="Straight Connector 23"/>
          <p:cNvCxnSpPr/>
          <p:nvPr/>
        </p:nvCxnSpPr>
        <p:spPr>
          <a:xfrm>
            <a:off x="375644" y="3348137"/>
            <a:ext cx="5649843" cy="0"/>
          </a:xfrm>
          <a:prstGeom prst="line">
            <a:avLst/>
          </a:prstGeom>
          <a:noFill/>
          <a:ln w="12700" cap="flat" cmpd="sng" algn="ctr">
            <a:solidFill>
              <a:schemeClr val="bg1"/>
            </a:solidFill>
            <a:prstDash val="solid"/>
            <a:miter lim="800000"/>
          </a:ln>
          <a:effectLst/>
        </p:spPr>
      </p:cxnSp>
      <p:sp>
        <p:nvSpPr>
          <p:cNvPr id="4"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8"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1"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32"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5"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8"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5"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6"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47"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cxnSp>
        <p:nvCxnSpPr>
          <p:cNvPr id="54" name="Straight Connector 53"/>
          <p:cNvCxnSpPr/>
          <p:nvPr/>
        </p:nvCxnSpPr>
        <p:spPr>
          <a:xfrm>
            <a:off x="6164240" y="3348137"/>
            <a:ext cx="5649843" cy="0"/>
          </a:xfrm>
          <a:prstGeom prst="line">
            <a:avLst/>
          </a:prstGeom>
          <a:noFill/>
          <a:ln w="12700" cap="flat" cmpd="sng" algn="ctr">
            <a:solidFill>
              <a:schemeClr val="bg1"/>
            </a:solidFill>
            <a:prstDash val="solid"/>
            <a:miter lim="800000"/>
          </a:ln>
          <a:effectLst/>
        </p:spPr>
      </p:cxnSp>
      <p:sp>
        <p:nvSpPr>
          <p:cNvPr id="25"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26"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27"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29"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30"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8"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9"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0"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1"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2"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3"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4"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5"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6"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7"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3"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4"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5"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6"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7"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01356535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78450949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08930360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4752695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2474289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bg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cxnSp>
        <p:nvCxnSpPr>
          <p:cNvPr id="49" name="Straight Connector 48"/>
          <p:cNvCxnSpPr/>
          <p:nvPr/>
        </p:nvCxnSpPr>
        <p:spPr>
          <a:xfrm>
            <a:off x="6164240" y="3348137"/>
            <a:ext cx="5649843" cy="0"/>
          </a:xfrm>
          <a:prstGeom prst="line">
            <a:avLst/>
          </a:prstGeom>
          <a:noFill/>
          <a:ln w="12700" cap="flat" cmpd="sng" algn="ctr">
            <a:solidFill>
              <a:schemeClr val="bg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110121094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586407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 Gold on Whit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097212" y="2913063"/>
            <a:ext cx="5997575" cy="111601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aseline="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7200" dirty="0" smtClean="0"/>
              <a:t>HEADING SLIDE</a:t>
            </a:r>
          </a:p>
        </p:txBody>
      </p:sp>
      <p:cxnSp>
        <p:nvCxnSpPr>
          <p:cNvPr id="4" name="Straight Connector 3"/>
          <p:cNvCxnSpPr/>
          <p:nvPr/>
        </p:nvCxnSpPr>
        <p:spPr>
          <a:xfrm flipH="1">
            <a:off x="3097212" y="1968910"/>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3097211" y="4783394"/>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9033940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7510566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6597545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255149152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bg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cxnSp>
        <p:nvCxnSpPr>
          <p:cNvPr id="49" name="Straight Connector 48"/>
          <p:cNvCxnSpPr/>
          <p:nvPr/>
        </p:nvCxnSpPr>
        <p:spPr>
          <a:xfrm>
            <a:off x="6164240" y="3348137"/>
            <a:ext cx="5649843" cy="0"/>
          </a:xfrm>
          <a:prstGeom prst="line">
            <a:avLst/>
          </a:prstGeom>
          <a:noFill/>
          <a:ln w="12700" cap="flat" cmpd="sng" algn="ctr">
            <a:solidFill>
              <a:schemeClr val="bg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47965674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15083729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89424017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bg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101607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110172840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71" name="Straight Connector 70"/>
          <p:cNvCxnSpPr/>
          <p:nvPr/>
        </p:nvCxnSpPr>
        <p:spPr>
          <a:xfrm>
            <a:off x="375644" y="3348137"/>
            <a:ext cx="5649843" cy="0"/>
          </a:xfrm>
          <a:prstGeom prst="line">
            <a:avLst/>
          </a:prstGeom>
          <a:noFill/>
          <a:ln w="12700" cap="flat" cmpd="sng" algn="ctr">
            <a:solidFill>
              <a:schemeClr val="bg1"/>
            </a:solidFill>
            <a:prstDash val="solid"/>
            <a:miter lim="800000"/>
          </a:ln>
          <a:effectLst/>
        </p:spPr>
      </p:cxnSp>
      <p:sp>
        <p:nvSpPr>
          <p:cNvPr id="72"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73"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74"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bg1"/>
                </a:solidFill>
              </a:defRPr>
            </a:lvl1pPr>
          </a:lstStyle>
          <a:p>
            <a:pPr lvl="0"/>
            <a:r>
              <a:rPr lang="en-US" smtClean="0"/>
              <a:t>Edit Master text styles</a:t>
            </a:r>
          </a:p>
        </p:txBody>
      </p:sp>
      <p:sp>
        <p:nvSpPr>
          <p:cNvPr id="75"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76"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77"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78"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bg1"/>
                </a:solidFill>
              </a:defRPr>
            </a:lvl1pPr>
          </a:lstStyle>
          <a:p>
            <a:r>
              <a:rPr lang="en-US" smtClean="0"/>
              <a:t>Click icon to add picture</a:t>
            </a:r>
            <a:endParaRPr lang="en-GB"/>
          </a:p>
        </p:txBody>
      </p:sp>
      <p:sp>
        <p:nvSpPr>
          <p:cNvPr id="79"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sp>
        <p:nvSpPr>
          <p:cNvPr id="80"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bg1"/>
                </a:solidFill>
              </a:defRPr>
            </a:lvl1pPr>
          </a:lstStyle>
          <a:p>
            <a:pPr lvl="0"/>
            <a:r>
              <a:rPr lang="en-US" smtClean="0"/>
              <a:t>Edit Master text styles</a:t>
            </a:r>
          </a:p>
        </p:txBody>
      </p:sp>
      <p:cxnSp>
        <p:nvCxnSpPr>
          <p:cNvPr id="81" name="Straight Connector 80"/>
          <p:cNvCxnSpPr/>
          <p:nvPr/>
        </p:nvCxnSpPr>
        <p:spPr>
          <a:xfrm>
            <a:off x="6164240" y="3348137"/>
            <a:ext cx="5649843" cy="0"/>
          </a:xfrm>
          <a:prstGeom prst="line">
            <a:avLst/>
          </a:prstGeom>
          <a:noFill/>
          <a:ln w="12700" cap="flat" cmpd="sng" algn="ctr">
            <a:solidFill>
              <a:schemeClr val="bg1"/>
            </a:solidFill>
            <a:prstDash val="solid"/>
            <a:miter lim="800000"/>
          </a:ln>
          <a:effectLst/>
        </p:spPr>
      </p:cxnSp>
      <p:sp>
        <p:nvSpPr>
          <p:cNvPr id="82"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83"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84"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85"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86"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87"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88"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89"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90"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91"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92"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93"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94"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95"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96"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97"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98"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bg1"/>
                </a:solidFill>
              </a:defRPr>
            </a:lvl1pPr>
          </a:lstStyle>
          <a:p>
            <a:pPr lvl="0"/>
            <a:r>
              <a:rPr lang="en-US" dirty="0" smtClean="0"/>
              <a:t>Telephone: 0000 000 0000</a:t>
            </a:r>
          </a:p>
        </p:txBody>
      </p:sp>
      <p:sp>
        <p:nvSpPr>
          <p:cNvPr id="99"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bg1"/>
                </a:solidFill>
              </a:defRPr>
            </a:lvl1pPr>
          </a:lstStyle>
          <a:p>
            <a:pPr lvl="0"/>
            <a:r>
              <a:rPr lang="en-US" dirty="0" smtClean="0"/>
              <a:t>Position goes here</a:t>
            </a:r>
          </a:p>
        </p:txBody>
      </p:sp>
      <p:sp>
        <p:nvSpPr>
          <p:cNvPr id="100"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101"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15563134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32566116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 Teal on Black">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097212" y="2913063"/>
            <a:ext cx="5997575" cy="111601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7200" dirty="0" smtClean="0"/>
              <a:t>HEADING SLIDE</a:t>
            </a:r>
          </a:p>
        </p:txBody>
      </p:sp>
      <p:cxnSp>
        <p:nvCxnSpPr>
          <p:cNvPr id="4" name="Straight Connector 3"/>
          <p:cNvCxnSpPr/>
          <p:nvPr/>
        </p:nvCxnSpPr>
        <p:spPr>
          <a:xfrm flipH="1">
            <a:off x="3097212" y="1968910"/>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3097211" y="4783394"/>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6110449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164068564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2760562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1"/>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87527659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tx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cxnSp>
        <p:nvCxnSpPr>
          <p:cNvPr id="49" name="Straight Connector 48"/>
          <p:cNvCxnSpPr/>
          <p:nvPr/>
        </p:nvCxnSpPr>
        <p:spPr>
          <a:xfrm>
            <a:off x="6171066" y="3348137"/>
            <a:ext cx="5649843" cy="0"/>
          </a:xfrm>
          <a:prstGeom prst="line">
            <a:avLst/>
          </a:prstGeom>
          <a:noFill/>
          <a:ln w="12700" cap="flat" cmpd="sng" algn="ctr">
            <a:solidFill>
              <a:schemeClr val="tx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170694073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389824056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28186608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0004257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1"/>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50176968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tx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cxnSp>
        <p:nvCxnSpPr>
          <p:cNvPr id="49" name="Straight Connector 48"/>
          <p:cNvCxnSpPr/>
          <p:nvPr/>
        </p:nvCxnSpPr>
        <p:spPr>
          <a:xfrm>
            <a:off x="6171066" y="3348137"/>
            <a:ext cx="5649843" cy="0"/>
          </a:xfrm>
          <a:prstGeom prst="line">
            <a:avLst/>
          </a:prstGeom>
          <a:noFill/>
          <a:ln w="12700" cap="flat" cmpd="sng" algn="ctr">
            <a:solidFill>
              <a:schemeClr val="tx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09148647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1530447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 Teal on Whit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097212" y="2913063"/>
            <a:ext cx="5997575" cy="1116012"/>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aseline="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7200" dirty="0" smtClean="0"/>
              <a:t>HEADING SLIDE</a:t>
            </a:r>
          </a:p>
        </p:txBody>
      </p:sp>
      <p:cxnSp>
        <p:nvCxnSpPr>
          <p:cNvPr id="4" name="Straight Connector 3"/>
          <p:cNvCxnSpPr/>
          <p:nvPr/>
        </p:nvCxnSpPr>
        <p:spPr>
          <a:xfrm flipH="1">
            <a:off x="3097212" y="1968910"/>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H="1">
            <a:off x="3097211" y="4783394"/>
            <a:ext cx="5997575" cy="1"/>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2848644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77183907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
        <p:nvSpPr>
          <p:cNvPr id="4" name="Content Placeholder 3"/>
          <p:cNvSpPr>
            <a:spLocks noGrp="1"/>
          </p:cNvSpPr>
          <p:nvPr>
            <p:ph sz="quarter" idx="13"/>
          </p:nvPr>
        </p:nvSpPr>
        <p:spPr>
          <a:xfrm>
            <a:off x="5468352" y="1374775"/>
            <a:ext cx="4487863" cy="4038600"/>
          </a:xfrm>
          <a:prstGeom prst="rect">
            <a:avLst/>
          </a:prstGeom>
        </p:spPr>
        <p:txBody>
          <a:bodyPr/>
          <a:lstStyle>
            <a:lvl1pPr>
              <a:defRPr sz="2400"/>
            </a:lvl1pPr>
          </a:lstStyle>
          <a:p>
            <a:pPr lvl="0"/>
            <a:r>
              <a:rPr lang="en-US" smtClean="0"/>
              <a:t>Edit Master text styles</a:t>
            </a:r>
          </a:p>
        </p:txBody>
      </p:sp>
    </p:spTree>
    <p:extLst>
      <p:ext uri="{BB962C8B-B14F-4D97-AF65-F5344CB8AC3E}">
        <p14:creationId xmlns:p14="http://schemas.microsoft.com/office/powerpoint/2010/main" val="395030461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1"/>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258014656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tx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cxnSp>
        <p:nvCxnSpPr>
          <p:cNvPr id="49" name="Straight Connector 48"/>
          <p:cNvCxnSpPr/>
          <p:nvPr/>
        </p:nvCxnSpPr>
        <p:spPr>
          <a:xfrm>
            <a:off x="6171066" y="3348137"/>
            <a:ext cx="5649843" cy="0"/>
          </a:xfrm>
          <a:prstGeom prst="line">
            <a:avLst/>
          </a:prstGeom>
          <a:noFill/>
          <a:ln w="12700" cap="flat" cmpd="sng" algn="ctr">
            <a:solidFill>
              <a:schemeClr val="tx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63912339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7760" y="1671638"/>
            <a:ext cx="7396480" cy="3514725"/>
          </a:xfrm>
          <a:prstGeom prst="rect">
            <a:avLst/>
          </a:prstGeom>
        </p:spPr>
        <p:txBody>
          <a:bodyPr>
            <a:normAutofit/>
          </a:bodyPr>
          <a:lstStyle>
            <a:lvl1pPr>
              <a:defRPr sz="4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13868513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3" name="Straight Connector 2"/>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10" name="Text Placeholder 7"/>
          <p:cNvSpPr>
            <a:spLocks noGrp="1"/>
          </p:cNvSpPr>
          <p:nvPr>
            <p:ph type="body" sz="quarter" idx="11"/>
          </p:nvPr>
        </p:nvSpPr>
        <p:spPr>
          <a:xfrm>
            <a:off x="558800" y="1374775"/>
            <a:ext cx="11093784"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67051924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6" name="Straight Connector 5"/>
          <p:cNvCxnSpPr/>
          <p:nvPr/>
        </p:nvCxnSpPr>
        <p:spPr>
          <a:xfrm>
            <a:off x="559468" y="1208458"/>
            <a:ext cx="1109311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8" name="Text Placeholder 7"/>
          <p:cNvSpPr>
            <a:spLocks noGrp="1"/>
          </p:cNvSpPr>
          <p:nvPr>
            <p:ph type="body" sz="quarter" idx="11"/>
          </p:nvPr>
        </p:nvSpPr>
        <p:spPr>
          <a:xfrm>
            <a:off x="558800" y="1374775"/>
            <a:ext cx="4482432" cy="4037883"/>
          </a:xfrm>
          <a:prstGeom prst="rect">
            <a:avLst/>
          </a:prstGeom>
        </p:spPr>
        <p:txBody>
          <a:bodyPr>
            <a:normAutofit/>
          </a:bodyPr>
          <a:lstStyle>
            <a:lvl1pPr>
              <a:defRPr sz="2400">
                <a:solidFill>
                  <a:schemeClr val="tx1"/>
                </a:solidFill>
              </a:defRPr>
            </a:lvl1pPr>
          </a:lstStyle>
          <a:p>
            <a:pPr lvl="0"/>
            <a:r>
              <a:rPr lang="en-US" smtClean="0"/>
              <a:t>Edit Master text styles</a:t>
            </a:r>
          </a:p>
        </p:txBody>
      </p:sp>
      <p:sp>
        <p:nvSpPr>
          <p:cNvPr id="11" name="Content Placeholder 3"/>
          <p:cNvSpPr>
            <a:spLocks noGrp="1"/>
          </p:cNvSpPr>
          <p:nvPr>
            <p:ph sz="quarter" idx="13"/>
          </p:nvPr>
        </p:nvSpPr>
        <p:spPr>
          <a:xfrm>
            <a:off x="5468352" y="1374775"/>
            <a:ext cx="4487863" cy="4038600"/>
          </a:xfrm>
          <a:prstGeom prst="rect">
            <a:avLst/>
          </a:prstGeom>
        </p:spPr>
        <p:txBody>
          <a:bodyPr/>
          <a:lstStyle>
            <a:lvl1pPr>
              <a:defRPr sz="2400"/>
            </a:lvl1pPr>
          </a:lstStyle>
          <a:p>
            <a:pPr lvl="0"/>
            <a:r>
              <a:rPr lang="en-US" smtClean="0"/>
              <a:t>Edit Master text styles</a:t>
            </a:r>
          </a:p>
        </p:txBody>
      </p:sp>
    </p:spTree>
    <p:extLst>
      <p:ext uri="{BB962C8B-B14F-4D97-AF65-F5344CB8AC3E}">
        <p14:creationId xmlns:p14="http://schemas.microsoft.com/office/powerpoint/2010/main" val="420488322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ersonnel">
    <p:spTree>
      <p:nvGrpSpPr>
        <p:cNvPr id="1" name=""/>
        <p:cNvGrpSpPr/>
        <p:nvPr/>
      </p:nvGrpSpPr>
      <p:grpSpPr>
        <a:xfrm>
          <a:off x="0" y="0"/>
          <a:ext cx="0" cy="0"/>
          <a:chOff x="0" y="0"/>
          <a:chExt cx="0" cy="0"/>
        </a:xfrm>
      </p:grpSpPr>
      <p:cxnSp>
        <p:nvCxnSpPr>
          <p:cNvPr id="32" name="Straight Connector 31"/>
          <p:cNvCxnSpPr/>
          <p:nvPr/>
        </p:nvCxnSpPr>
        <p:spPr>
          <a:xfrm>
            <a:off x="553064"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4283942"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8031683" y="3348137"/>
            <a:ext cx="3636583" cy="1"/>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sp>
        <p:nvSpPr>
          <p:cNvPr id="37" name="Picture Placeholder 3"/>
          <p:cNvSpPr>
            <a:spLocks noGrp="1"/>
          </p:cNvSpPr>
          <p:nvPr>
            <p:ph type="pic" sz="quarter" idx="50"/>
          </p:nvPr>
        </p:nvSpPr>
        <p:spPr>
          <a:xfrm>
            <a:off x="56781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38" name="Text Placeholder 5"/>
          <p:cNvSpPr>
            <a:spLocks noGrp="1" noChangeAspect="1"/>
          </p:cNvSpPr>
          <p:nvPr>
            <p:ph type="body" sz="quarter" idx="51" hasCustomPrompt="1"/>
          </p:nvPr>
        </p:nvSpPr>
        <p:spPr>
          <a:xfrm>
            <a:off x="1885938"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40" name="Text Placeholder 5"/>
          <p:cNvSpPr>
            <a:spLocks noGrp="1"/>
          </p:cNvSpPr>
          <p:nvPr>
            <p:ph type="body" sz="quarter" idx="53" hasCustomPrompt="1"/>
          </p:nvPr>
        </p:nvSpPr>
        <p:spPr>
          <a:xfrm>
            <a:off x="1885938"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41" name="Text Placeholder 5"/>
          <p:cNvSpPr>
            <a:spLocks noGrp="1" noChangeAspect="1"/>
          </p:cNvSpPr>
          <p:nvPr>
            <p:ph type="body" sz="quarter" idx="54" hasCustomPrompt="1"/>
          </p:nvPr>
        </p:nvSpPr>
        <p:spPr>
          <a:xfrm>
            <a:off x="1885938"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42" name="Picture Placeholder 3"/>
          <p:cNvSpPr>
            <a:spLocks noGrp="1"/>
          </p:cNvSpPr>
          <p:nvPr>
            <p:ph type="pic" sz="quarter" idx="71"/>
          </p:nvPr>
        </p:nvSpPr>
        <p:spPr>
          <a:xfrm>
            <a:off x="4319265" y="34928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3" name="Picture Placeholder 3"/>
          <p:cNvSpPr>
            <a:spLocks noGrp="1"/>
          </p:cNvSpPr>
          <p:nvPr>
            <p:ph type="pic" sz="quarter" idx="72"/>
          </p:nvPr>
        </p:nvSpPr>
        <p:spPr>
          <a:xfrm>
            <a:off x="4319264" y="16739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4" name="Picture Placeholder 3"/>
          <p:cNvSpPr>
            <a:spLocks noGrp="1"/>
          </p:cNvSpPr>
          <p:nvPr>
            <p:ph type="pic" sz="quarter" idx="73"/>
          </p:nvPr>
        </p:nvSpPr>
        <p:spPr>
          <a:xfrm>
            <a:off x="56098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5" name="Picture Placeholder 3"/>
          <p:cNvSpPr>
            <a:spLocks noGrp="1"/>
          </p:cNvSpPr>
          <p:nvPr>
            <p:ph type="pic" sz="quarter" idx="74"/>
          </p:nvPr>
        </p:nvSpPr>
        <p:spPr>
          <a:xfrm>
            <a:off x="8063892"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6" name="Picture Placeholder 3"/>
          <p:cNvSpPr>
            <a:spLocks noGrp="1"/>
          </p:cNvSpPr>
          <p:nvPr>
            <p:ph type="pic" sz="quarter" idx="75"/>
          </p:nvPr>
        </p:nvSpPr>
        <p:spPr>
          <a:xfrm>
            <a:off x="8063891" y="1673939"/>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a:p>
        </p:txBody>
      </p:sp>
      <p:sp>
        <p:nvSpPr>
          <p:cNvPr id="47"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48" name="Text Placeholder 36"/>
          <p:cNvSpPr>
            <a:spLocks noGrp="1"/>
          </p:cNvSpPr>
          <p:nvPr>
            <p:ph type="body" sz="quarter" idx="76" hasCustomPrompt="1"/>
          </p:nvPr>
        </p:nvSpPr>
        <p:spPr>
          <a:xfrm>
            <a:off x="1885938"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49" name="Text Placeholder 2"/>
          <p:cNvSpPr>
            <a:spLocks noGrp="1"/>
          </p:cNvSpPr>
          <p:nvPr>
            <p:ph type="body" sz="quarter" idx="86" hasCustomPrompt="1"/>
          </p:nvPr>
        </p:nvSpPr>
        <p:spPr>
          <a:xfrm>
            <a:off x="1885938"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0" name="Text Placeholder 5"/>
          <p:cNvSpPr>
            <a:spLocks noGrp="1" noChangeAspect="1"/>
          </p:cNvSpPr>
          <p:nvPr>
            <p:ph type="body" sz="quarter" idx="87" hasCustomPrompt="1"/>
          </p:nvPr>
        </p:nvSpPr>
        <p:spPr>
          <a:xfrm>
            <a:off x="5618695"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8" hasCustomPrompt="1"/>
          </p:nvPr>
        </p:nvSpPr>
        <p:spPr>
          <a:xfrm>
            <a:off x="5618695"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9" hasCustomPrompt="1"/>
          </p:nvPr>
        </p:nvSpPr>
        <p:spPr>
          <a:xfrm>
            <a:off x="5618695"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90" hasCustomPrompt="1"/>
          </p:nvPr>
        </p:nvSpPr>
        <p:spPr>
          <a:xfrm>
            <a:off x="5618695"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4" name="Text Placeholder 2"/>
          <p:cNvSpPr>
            <a:spLocks noGrp="1"/>
          </p:cNvSpPr>
          <p:nvPr>
            <p:ph type="body" sz="quarter" idx="91" hasCustomPrompt="1"/>
          </p:nvPr>
        </p:nvSpPr>
        <p:spPr>
          <a:xfrm>
            <a:off x="5618695"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5" name="Text Placeholder 5"/>
          <p:cNvSpPr>
            <a:spLocks noGrp="1" noChangeAspect="1"/>
          </p:cNvSpPr>
          <p:nvPr>
            <p:ph type="body" sz="quarter" idx="92" hasCustomPrompt="1"/>
          </p:nvPr>
        </p:nvSpPr>
        <p:spPr>
          <a:xfrm>
            <a:off x="9366436" y="1777543"/>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6" name="Text Placeholder 5"/>
          <p:cNvSpPr>
            <a:spLocks noGrp="1"/>
          </p:cNvSpPr>
          <p:nvPr>
            <p:ph type="body" sz="quarter" idx="93" hasCustomPrompt="1"/>
          </p:nvPr>
        </p:nvSpPr>
        <p:spPr>
          <a:xfrm>
            <a:off x="9366436" y="2374412"/>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7" name="Text Placeholder 5"/>
          <p:cNvSpPr>
            <a:spLocks noGrp="1" noChangeAspect="1"/>
          </p:cNvSpPr>
          <p:nvPr>
            <p:ph type="body" sz="quarter" idx="94" hasCustomPrompt="1"/>
          </p:nvPr>
        </p:nvSpPr>
        <p:spPr>
          <a:xfrm>
            <a:off x="9366436" y="1990327"/>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8" name="Text Placeholder 36"/>
          <p:cNvSpPr>
            <a:spLocks noGrp="1"/>
          </p:cNvSpPr>
          <p:nvPr>
            <p:ph type="body" sz="quarter" idx="95" hasCustomPrompt="1"/>
          </p:nvPr>
        </p:nvSpPr>
        <p:spPr>
          <a:xfrm>
            <a:off x="9366436" y="2662863"/>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9" name="Text Placeholder 2"/>
          <p:cNvSpPr>
            <a:spLocks noGrp="1"/>
          </p:cNvSpPr>
          <p:nvPr>
            <p:ph type="body" sz="quarter" idx="96" hasCustomPrompt="1"/>
          </p:nvPr>
        </p:nvSpPr>
        <p:spPr>
          <a:xfrm>
            <a:off x="9366436" y="2943762"/>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0" name="Text Placeholder 5"/>
          <p:cNvSpPr>
            <a:spLocks noGrp="1" noChangeAspect="1"/>
          </p:cNvSpPr>
          <p:nvPr>
            <p:ph type="body" sz="quarter" idx="97" hasCustomPrompt="1"/>
          </p:nvPr>
        </p:nvSpPr>
        <p:spPr>
          <a:xfrm>
            <a:off x="1885938" y="3620871"/>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1" name="Text Placeholder 5"/>
          <p:cNvSpPr>
            <a:spLocks noGrp="1"/>
          </p:cNvSpPr>
          <p:nvPr>
            <p:ph type="body" sz="quarter" idx="98" hasCustomPrompt="1"/>
          </p:nvPr>
        </p:nvSpPr>
        <p:spPr>
          <a:xfrm>
            <a:off x="1885938" y="4217740"/>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2" name="Text Placeholder 5"/>
          <p:cNvSpPr>
            <a:spLocks noGrp="1" noChangeAspect="1"/>
          </p:cNvSpPr>
          <p:nvPr>
            <p:ph type="body" sz="quarter" idx="99" hasCustomPrompt="1"/>
          </p:nvPr>
        </p:nvSpPr>
        <p:spPr>
          <a:xfrm>
            <a:off x="1885938" y="3833655"/>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3" name="Text Placeholder 36"/>
          <p:cNvSpPr>
            <a:spLocks noGrp="1"/>
          </p:cNvSpPr>
          <p:nvPr>
            <p:ph type="body" sz="quarter" idx="100" hasCustomPrompt="1"/>
          </p:nvPr>
        </p:nvSpPr>
        <p:spPr>
          <a:xfrm>
            <a:off x="1885938" y="4506191"/>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4" name="Text Placeholder 2"/>
          <p:cNvSpPr>
            <a:spLocks noGrp="1"/>
          </p:cNvSpPr>
          <p:nvPr>
            <p:ph type="body" sz="quarter" idx="101" hasCustomPrompt="1"/>
          </p:nvPr>
        </p:nvSpPr>
        <p:spPr>
          <a:xfrm>
            <a:off x="1885938" y="4787090"/>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5" name="Text Placeholder 5"/>
          <p:cNvSpPr>
            <a:spLocks noGrp="1" noChangeAspect="1"/>
          </p:cNvSpPr>
          <p:nvPr>
            <p:ph type="body" sz="quarter" idx="102" hasCustomPrompt="1"/>
          </p:nvPr>
        </p:nvSpPr>
        <p:spPr>
          <a:xfrm>
            <a:off x="5618695" y="3608834"/>
            <a:ext cx="2301830" cy="269365"/>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6" name="Text Placeholder 5"/>
          <p:cNvSpPr>
            <a:spLocks noGrp="1"/>
          </p:cNvSpPr>
          <p:nvPr>
            <p:ph type="body" sz="quarter" idx="103" hasCustomPrompt="1"/>
          </p:nvPr>
        </p:nvSpPr>
        <p:spPr>
          <a:xfrm>
            <a:off x="5618695"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7" name="Text Placeholder 5"/>
          <p:cNvSpPr>
            <a:spLocks noGrp="1" noChangeAspect="1"/>
          </p:cNvSpPr>
          <p:nvPr>
            <p:ph type="body" sz="quarter" idx="104" hasCustomPrompt="1"/>
          </p:nvPr>
        </p:nvSpPr>
        <p:spPr>
          <a:xfrm>
            <a:off x="5618695"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8" name="Text Placeholder 36"/>
          <p:cNvSpPr>
            <a:spLocks noGrp="1"/>
          </p:cNvSpPr>
          <p:nvPr>
            <p:ph type="body" sz="quarter" idx="105" hasCustomPrompt="1"/>
          </p:nvPr>
        </p:nvSpPr>
        <p:spPr>
          <a:xfrm>
            <a:off x="5618695"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9" name="Text Placeholder 2"/>
          <p:cNvSpPr>
            <a:spLocks noGrp="1"/>
          </p:cNvSpPr>
          <p:nvPr>
            <p:ph type="body" sz="quarter" idx="106" hasCustomPrompt="1"/>
          </p:nvPr>
        </p:nvSpPr>
        <p:spPr>
          <a:xfrm>
            <a:off x="5618695"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70" name="Text Placeholder 5"/>
          <p:cNvSpPr>
            <a:spLocks noGrp="1" noChangeAspect="1"/>
          </p:cNvSpPr>
          <p:nvPr>
            <p:ph type="body" sz="quarter" idx="107" hasCustomPrompt="1"/>
          </p:nvPr>
        </p:nvSpPr>
        <p:spPr>
          <a:xfrm>
            <a:off x="9366436" y="3608834"/>
            <a:ext cx="2301830" cy="269365"/>
          </a:xfrm>
          <a:prstGeom prst="rect">
            <a:avLst/>
          </a:prstGeom>
        </p:spPr>
        <p:txBody>
          <a:bodyPr anchor="ctr">
            <a:noAutofit/>
          </a:bodyPr>
          <a:lstStyle>
            <a:lvl1pPr marL="0" indent="0">
              <a:lnSpc>
                <a:spcPts val="1300"/>
              </a:lnSpc>
              <a:spcBef>
                <a:spcPts val="0"/>
              </a:spcBef>
              <a:buNone/>
              <a:defRPr sz="1400" b="1">
                <a:solidFill>
                  <a:schemeClr val="tx1"/>
                </a:solidFill>
              </a:defRPr>
            </a:lvl1pPr>
          </a:lstStyle>
          <a:p>
            <a:pPr lvl="0"/>
            <a:r>
              <a:rPr lang="en-US" dirty="0" smtClean="0"/>
              <a:t>Name Goes Here</a:t>
            </a:r>
          </a:p>
        </p:txBody>
      </p:sp>
      <p:sp>
        <p:nvSpPr>
          <p:cNvPr id="71" name="Text Placeholder 5"/>
          <p:cNvSpPr>
            <a:spLocks noGrp="1"/>
          </p:cNvSpPr>
          <p:nvPr>
            <p:ph type="body" sz="quarter" idx="108" hasCustomPrompt="1"/>
          </p:nvPr>
        </p:nvSpPr>
        <p:spPr>
          <a:xfrm>
            <a:off x="9366436" y="4205703"/>
            <a:ext cx="230183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72" name="Text Placeholder 5"/>
          <p:cNvSpPr>
            <a:spLocks noGrp="1" noChangeAspect="1"/>
          </p:cNvSpPr>
          <p:nvPr>
            <p:ph type="body" sz="quarter" idx="109" hasCustomPrompt="1"/>
          </p:nvPr>
        </p:nvSpPr>
        <p:spPr>
          <a:xfrm>
            <a:off x="9366436" y="3821618"/>
            <a:ext cx="2301830" cy="357856"/>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73" name="Text Placeholder 36"/>
          <p:cNvSpPr>
            <a:spLocks noGrp="1"/>
          </p:cNvSpPr>
          <p:nvPr>
            <p:ph type="body" sz="quarter" idx="110" hasCustomPrompt="1"/>
          </p:nvPr>
        </p:nvSpPr>
        <p:spPr>
          <a:xfrm>
            <a:off x="9366436" y="4494154"/>
            <a:ext cx="230183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4" name="Text Placeholder 2"/>
          <p:cNvSpPr>
            <a:spLocks noGrp="1"/>
          </p:cNvSpPr>
          <p:nvPr>
            <p:ph type="body" sz="quarter" idx="111" hasCustomPrompt="1"/>
          </p:nvPr>
        </p:nvSpPr>
        <p:spPr>
          <a:xfrm>
            <a:off x="9366436" y="4775053"/>
            <a:ext cx="2301830" cy="241200"/>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115044817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ersonnel - Biog">
    <p:spTree>
      <p:nvGrpSpPr>
        <p:cNvPr id="1" name=""/>
        <p:cNvGrpSpPr/>
        <p:nvPr/>
      </p:nvGrpSpPr>
      <p:grpSpPr>
        <a:xfrm>
          <a:off x="0" y="0"/>
          <a:ext cx="0" cy="0"/>
          <a:chOff x="0" y="0"/>
          <a:chExt cx="0" cy="0"/>
        </a:xfrm>
      </p:grpSpPr>
      <p:cxnSp>
        <p:nvCxnSpPr>
          <p:cNvPr id="25" name="Straight Connector 24"/>
          <p:cNvCxnSpPr/>
          <p:nvPr/>
        </p:nvCxnSpPr>
        <p:spPr>
          <a:xfrm>
            <a:off x="375644" y="3348137"/>
            <a:ext cx="5649843" cy="0"/>
          </a:xfrm>
          <a:prstGeom prst="line">
            <a:avLst/>
          </a:prstGeom>
          <a:noFill/>
          <a:ln w="12700" cap="flat" cmpd="sng" algn="ctr">
            <a:solidFill>
              <a:schemeClr val="tx1"/>
            </a:solidFill>
            <a:prstDash val="solid"/>
            <a:miter lim="800000"/>
          </a:ln>
          <a:effectLst/>
        </p:spPr>
      </p:cxnSp>
      <p:sp>
        <p:nvSpPr>
          <p:cNvPr id="26" name="Picture Placeholder 3"/>
          <p:cNvSpPr>
            <a:spLocks noGrp="1"/>
          </p:cNvSpPr>
          <p:nvPr>
            <p:ph type="pic" sz="quarter" idx="50"/>
          </p:nvPr>
        </p:nvSpPr>
        <p:spPr>
          <a:xfrm>
            <a:off x="390392"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7" name="Picture Placeholder 3"/>
          <p:cNvSpPr>
            <a:spLocks noGrp="1"/>
          </p:cNvSpPr>
          <p:nvPr>
            <p:ph type="pic" sz="quarter" idx="73"/>
          </p:nvPr>
        </p:nvSpPr>
        <p:spPr>
          <a:xfrm>
            <a:off x="383566"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29" name="Text Placeholder 5"/>
          <p:cNvSpPr>
            <a:spLocks noGrp="1"/>
          </p:cNvSpPr>
          <p:nvPr>
            <p:ph type="body" sz="quarter" idx="10"/>
          </p:nvPr>
        </p:nvSpPr>
        <p:spPr>
          <a:xfrm>
            <a:off x="559468" y="514245"/>
            <a:ext cx="8716963" cy="694213"/>
          </a:xfrm>
          <a:prstGeom prst="rect">
            <a:avLst/>
          </a:prstGeom>
        </p:spPr>
        <p:txBody>
          <a:bodyPr>
            <a:normAutofit/>
          </a:bodyPr>
          <a:lstStyle>
            <a:lvl1pPr marL="0" indent="0">
              <a:buNone/>
              <a:defRPr sz="3600" b="1">
                <a:solidFill>
                  <a:schemeClr val="tx1"/>
                </a:solidFill>
              </a:defRPr>
            </a:lvl1pPr>
          </a:lstStyle>
          <a:p>
            <a:pPr lvl="0"/>
            <a:r>
              <a:rPr lang="en-US" smtClean="0"/>
              <a:t>Edit Master text styles</a:t>
            </a:r>
          </a:p>
        </p:txBody>
      </p:sp>
      <p:sp>
        <p:nvSpPr>
          <p:cNvPr id="30" name="Text Placeholder 5"/>
          <p:cNvSpPr>
            <a:spLocks noGrp="1" noChangeAspect="1"/>
          </p:cNvSpPr>
          <p:nvPr>
            <p:ph type="body" sz="quarter" idx="74"/>
          </p:nvPr>
        </p:nvSpPr>
        <p:spPr>
          <a:xfrm>
            <a:off x="3616656"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3" name="Text Placeholder 5"/>
          <p:cNvSpPr>
            <a:spLocks noGrp="1" noChangeAspect="1"/>
          </p:cNvSpPr>
          <p:nvPr>
            <p:ph type="body" sz="quarter" idx="75"/>
          </p:nvPr>
        </p:nvSpPr>
        <p:spPr>
          <a:xfrm>
            <a:off x="3612018"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34" name="Picture Placeholder 3"/>
          <p:cNvSpPr>
            <a:spLocks noGrp="1"/>
          </p:cNvSpPr>
          <p:nvPr>
            <p:ph type="pic" sz="quarter" idx="76"/>
          </p:nvPr>
        </p:nvSpPr>
        <p:spPr>
          <a:xfrm>
            <a:off x="6171066" y="1673941"/>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6" name="Picture Placeholder 3"/>
          <p:cNvSpPr>
            <a:spLocks noGrp="1"/>
          </p:cNvSpPr>
          <p:nvPr>
            <p:ph type="pic" sz="quarter" idx="83"/>
          </p:nvPr>
        </p:nvSpPr>
        <p:spPr>
          <a:xfrm>
            <a:off x="6164240" y="3492840"/>
            <a:ext cx="1260987" cy="1523703"/>
          </a:xfrm>
          <a:prstGeom prst="rect">
            <a:avLst/>
          </a:prstGeom>
        </p:spPr>
        <p:txBody>
          <a:bodyPr/>
          <a:lstStyle>
            <a:lvl1pPr marL="0" indent="0">
              <a:buNone/>
              <a:defRPr sz="975">
                <a:solidFill>
                  <a:schemeClr val="tx1"/>
                </a:solidFill>
              </a:defRPr>
            </a:lvl1pPr>
          </a:lstStyle>
          <a:p>
            <a:r>
              <a:rPr lang="en-US" smtClean="0"/>
              <a:t>Click icon to add picture</a:t>
            </a:r>
            <a:endParaRPr lang="en-GB" dirty="0"/>
          </a:p>
        </p:txBody>
      </p:sp>
      <p:sp>
        <p:nvSpPr>
          <p:cNvPr id="37" name="Text Placeholder 5"/>
          <p:cNvSpPr>
            <a:spLocks noGrp="1" noChangeAspect="1"/>
          </p:cNvSpPr>
          <p:nvPr>
            <p:ph type="body" sz="quarter" idx="84"/>
          </p:nvPr>
        </p:nvSpPr>
        <p:spPr>
          <a:xfrm>
            <a:off x="9397330" y="1777542"/>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sp>
        <p:nvSpPr>
          <p:cNvPr id="48" name="Text Placeholder 5"/>
          <p:cNvSpPr>
            <a:spLocks noGrp="1" noChangeAspect="1"/>
          </p:cNvSpPr>
          <p:nvPr>
            <p:ph type="body" sz="quarter" idx="85"/>
          </p:nvPr>
        </p:nvSpPr>
        <p:spPr>
          <a:xfrm>
            <a:off x="9392692" y="3596444"/>
            <a:ext cx="2402008" cy="1420101"/>
          </a:xfrm>
          <a:prstGeom prst="rect">
            <a:avLst/>
          </a:prstGeom>
        </p:spPr>
        <p:txBody>
          <a:bodyPr>
            <a:noAutofit/>
          </a:bodyPr>
          <a:lstStyle>
            <a:lvl1pPr marL="0" indent="0">
              <a:lnSpc>
                <a:spcPts val="1300"/>
              </a:lnSpc>
              <a:spcBef>
                <a:spcPts val="0"/>
              </a:spcBef>
              <a:buNone/>
              <a:defRPr sz="1100" b="0" spc="-24" baseline="0">
                <a:solidFill>
                  <a:schemeClr val="tx1"/>
                </a:solidFill>
              </a:defRPr>
            </a:lvl1pPr>
          </a:lstStyle>
          <a:p>
            <a:pPr lvl="0"/>
            <a:r>
              <a:rPr lang="en-US" smtClean="0"/>
              <a:t>Edit Master text styles</a:t>
            </a:r>
          </a:p>
        </p:txBody>
      </p:sp>
      <p:cxnSp>
        <p:nvCxnSpPr>
          <p:cNvPr id="49" name="Straight Connector 48"/>
          <p:cNvCxnSpPr/>
          <p:nvPr/>
        </p:nvCxnSpPr>
        <p:spPr>
          <a:xfrm>
            <a:off x="6171066" y="3348137"/>
            <a:ext cx="5649843" cy="0"/>
          </a:xfrm>
          <a:prstGeom prst="line">
            <a:avLst/>
          </a:prstGeom>
          <a:noFill/>
          <a:ln w="12700" cap="flat" cmpd="sng" algn="ctr">
            <a:solidFill>
              <a:schemeClr val="tx1"/>
            </a:solidFill>
            <a:prstDash val="solid"/>
            <a:miter lim="800000"/>
          </a:ln>
          <a:effectLst/>
        </p:spPr>
      </p:cxnSp>
      <p:sp>
        <p:nvSpPr>
          <p:cNvPr id="50" name="Text Placeholder 5"/>
          <p:cNvSpPr>
            <a:spLocks noGrp="1" noChangeAspect="1"/>
          </p:cNvSpPr>
          <p:nvPr>
            <p:ph type="body" sz="quarter" idx="86" hasCustomPrompt="1"/>
          </p:nvPr>
        </p:nvSpPr>
        <p:spPr>
          <a:xfrm>
            <a:off x="1681548"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1" name="Text Placeholder 5"/>
          <p:cNvSpPr>
            <a:spLocks noGrp="1"/>
          </p:cNvSpPr>
          <p:nvPr>
            <p:ph type="body" sz="quarter" idx="87" hasCustomPrompt="1"/>
          </p:nvPr>
        </p:nvSpPr>
        <p:spPr>
          <a:xfrm>
            <a:off x="1681817"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2" name="Text Placeholder 5"/>
          <p:cNvSpPr>
            <a:spLocks noGrp="1" noChangeAspect="1"/>
          </p:cNvSpPr>
          <p:nvPr>
            <p:ph type="body" sz="quarter" idx="88" hasCustomPrompt="1"/>
          </p:nvPr>
        </p:nvSpPr>
        <p:spPr>
          <a:xfrm>
            <a:off x="1681817"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3" name="Text Placeholder 36"/>
          <p:cNvSpPr>
            <a:spLocks noGrp="1"/>
          </p:cNvSpPr>
          <p:nvPr>
            <p:ph type="body" sz="quarter" idx="89" hasCustomPrompt="1"/>
          </p:nvPr>
        </p:nvSpPr>
        <p:spPr>
          <a:xfrm>
            <a:off x="1681817"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55" name="Text Placeholder 2"/>
          <p:cNvSpPr>
            <a:spLocks noGrp="1"/>
          </p:cNvSpPr>
          <p:nvPr>
            <p:ph type="body" sz="quarter" idx="90" hasCustomPrompt="1"/>
          </p:nvPr>
        </p:nvSpPr>
        <p:spPr>
          <a:xfrm>
            <a:off x="1681817"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56" name="Text Placeholder 5"/>
          <p:cNvSpPr>
            <a:spLocks noGrp="1" noChangeAspect="1"/>
          </p:cNvSpPr>
          <p:nvPr>
            <p:ph type="body" sz="quarter" idx="91" hasCustomPrompt="1"/>
          </p:nvPr>
        </p:nvSpPr>
        <p:spPr>
          <a:xfrm>
            <a:off x="7462357" y="174182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57" name="Text Placeholder 5"/>
          <p:cNvSpPr>
            <a:spLocks noGrp="1"/>
          </p:cNvSpPr>
          <p:nvPr>
            <p:ph type="body" sz="quarter" idx="92" hasCustomPrompt="1"/>
          </p:nvPr>
        </p:nvSpPr>
        <p:spPr>
          <a:xfrm>
            <a:off x="7462626" y="237441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58" name="Text Placeholder 5"/>
          <p:cNvSpPr>
            <a:spLocks noGrp="1" noChangeAspect="1"/>
          </p:cNvSpPr>
          <p:nvPr>
            <p:ph type="body" sz="quarter" idx="93" hasCustomPrompt="1"/>
          </p:nvPr>
        </p:nvSpPr>
        <p:spPr>
          <a:xfrm>
            <a:off x="7462626" y="199032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59" name="Text Placeholder 36"/>
          <p:cNvSpPr>
            <a:spLocks noGrp="1"/>
          </p:cNvSpPr>
          <p:nvPr>
            <p:ph type="body" sz="quarter" idx="94" hasCustomPrompt="1"/>
          </p:nvPr>
        </p:nvSpPr>
        <p:spPr>
          <a:xfrm>
            <a:off x="7462626" y="266286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0" name="Text Placeholder 2"/>
          <p:cNvSpPr>
            <a:spLocks noGrp="1"/>
          </p:cNvSpPr>
          <p:nvPr>
            <p:ph type="body" sz="quarter" idx="95" hasCustomPrompt="1"/>
          </p:nvPr>
        </p:nvSpPr>
        <p:spPr>
          <a:xfrm>
            <a:off x="7462626" y="294376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1" name="Text Placeholder 5"/>
          <p:cNvSpPr>
            <a:spLocks noGrp="1" noChangeAspect="1"/>
          </p:cNvSpPr>
          <p:nvPr>
            <p:ph type="body" sz="quarter" idx="96" hasCustomPrompt="1"/>
          </p:nvPr>
        </p:nvSpPr>
        <p:spPr>
          <a:xfrm>
            <a:off x="1681279" y="3569265"/>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2" name="Text Placeholder 5"/>
          <p:cNvSpPr>
            <a:spLocks noGrp="1"/>
          </p:cNvSpPr>
          <p:nvPr>
            <p:ph type="body" sz="quarter" idx="97" hasCustomPrompt="1"/>
          </p:nvPr>
        </p:nvSpPr>
        <p:spPr>
          <a:xfrm>
            <a:off x="1681548" y="4201852"/>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3" name="Text Placeholder 5"/>
          <p:cNvSpPr>
            <a:spLocks noGrp="1" noChangeAspect="1"/>
          </p:cNvSpPr>
          <p:nvPr>
            <p:ph type="body" sz="quarter" idx="98" hasCustomPrompt="1"/>
          </p:nvPr>
        </p:nvSpPr>
        <p:spPr>
          <a:xfrm>
            <a:off x="1681548" y="3817768"/>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4" name="Text Placeholder 36"/>
          <p:cNvSpPr>
            <a:spLocks noGrp="1"/>
          </p:cNvSpPr>
          <p:nvPr>
            <p:ph type="body" sz="quarter" idx="99" hasCustomPrompt="1"/>
          </p:nvPr>
        </p:nvSpPr>
        <p:spPr>
          <a:xfrm>
            <a:off x="1681548" y="4490303"/>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65" name="Text Placeholder 2"/>
          <p:cNvSpPr>
            <a:spLocks noGrp="1"/>
          </p:cNvSpPr>
          <p:nvPr>
            <p:ph type="body" sz="quarter" idx="100" hasCustomPrompt="1"/>
          </p:nvPr>
        </p:nvSpPr>
        <p:spPr>
          <a:xfrm>
            <a:off x="1681548" y="4771201"/>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
        <p:nvSpPr>
          <p:cNvPr id="66" name="Text Placeholder 5"/>
          <p:cNvSpPr>
            <a:spLocks noGrp="1" noChangeAspect="1"/>
          </p:cNvSpPr>
          <p:nvPr>
            <p:ph type="body" sz="quarter" idx="101" hasCustomPrompt="1"/>
          </p:nvPr>
        </p:nvSpPr>
        <p:spPr>
          <a:xfrm>
            <a:off x="7442074" y="3596444"/>
            <a:ext cx="1904400" cy="222857"/>
          </a:xfrm>
          <a:prstGeom prst="rect">
            <a:avLst/>
          </a:prstGeom>
        </p:spPr>
        <p:txBody>
          <a:bodyPr anchor="ctr">
            <a:noAutofit/>
          </a:bodyPr>
          <a:lstStyle>
            <a:lvl1pPr marL="0" indent="0">
              <a:lnSpc>
                <a:spcPts val="1300"/>
              </a:lnSpc>
              <a:spcBef>
                <a:spcPts val="0"/>
              </a:spcBef>
              <a:buNone/>
              <a:defRPr sz="1400" b="1">
                <a:solidFill>
                  <a:schemeClr val="tx2"/>
                </a:solidFill>
              </a:defRPr>
            </a:lvl1pPr>
          </a:lstStyle>
          <a:p>
            <a:pPr lvl="0"/>
            <a:r>
              <a:rPr lang="en-US" dirty="0" smtClean="0"/>
              <a:t>Name Goes Here</a:t>
            </a:r>
          </a:p>
        </p:txBody>
      </p:sp>
      <p:sp>
        <p:nvSpPr>
          <p:cNvPr id="67" name="Text Placeholder 5"/>
          <p:cNvSpPr>
            <a:spLocks noGrp="1"/>
          </p:cNvSpPr>
          <p:nvPr>
            <p:ph type="body" sz="quarter" idx="102" hasCustomPrompt="1"/>
          </p:nvPr>
        </p:nvSpPr>
        <p:spPr>
          <a:xfrm>
            <a:off x="7442343" y="4229031"/>
            <a:ext cx="1904400" cy="240778"/>
          </a:xfrm>
          <a:prstGeom prst="rect">
            <a:avLst/>
          </a:prstGeom>
        </p:spPr>
        <p:txBody>
          <a:bodyPr lIns="90000" rIns="90000">
            <a:noAutofit/>
          </a:bodyPr>
          <a:lstStyle>
            <a:lvl1pPr marL="0" indent="0">
              <a:lnSpc>
                <a:spcPts val="1300"/>
              </a:lnSpc>
              <a:spcBef>
                <a:spcPts val="0"/>
              </a:spcBef>
              <a:buNone/>
              <a:defRPr sz="1100" b="0" spc="-24" baseline="0">
                <a:solidFill>
                  <a:schemeClr val="tx1"/>
                </a:solidFill>
              </a:defRPr>
            </a:lvl1pPr>
          </a:lstStyle>
          <a:p>
            <a:pPr lvl="0"/>
            <a:r>
              <a:rPr lang="en-US" dirty="0" smtClean="0"/>
              <a:t>Telephone: 0000 000 0000</a:t>
            </a:r>
          </a:p>
        </p:txBody>
      </p:sp>
      <p:sp>
        <p:nvSpPr>
          <p:cNvPr id="68" name="Text Placeholder 5"/>
          <p:cNvSpPr>
            <a:spLocks noGrp="1" noChangeAspect="1"/>
          </p:cNvSpPr>
          <p:nvPr>
            <p:ph type="body" sz="quarter" idx="103" hasCustomPrompt="1"/>
          </p:nvPr>
        </p:nvSpPr>
        <p:spPr>
          <a:xfrm>
            <a:off x="7442343" y="3844947"/>
            <a:ext cx="1904400" cy="296069"/>
          </a:xfrm>
          <a:prstGeom prst="rect">
            <a:avLst/>
          </a:prstGeom>
        </p:spPr>
        <p:txBody>
          <a:bodyPr anchor="ctr">
            <a:noAutofit/>
          </a:bodyPr>
          <a:lstStyle>
            <a:lvl1pPr marL="0" indent="0">
              <a:lnSpc>
                <a:spcPts val="1300"/>
              </a:lnSpc>
              <a:spcBef>
                <a:spcPts val="0"/>
              </a:spcBef>
              <a:buNone/>
              <a:defRPr sz="1400" b="0" baseline="0">
                <a:solidFill>
                  <a:schemeClr val="tx1"/>
                </a:solidFill>
              </a:defRPr>
            </a:lvl1pPr>
          </a:lstStyle>
          <a:p>
            <a:pPr lvl="0"/>
            <a:r>
              <a:rPr lang="en-US" dirty="0" smtClean="0"/>
              <a:t>Position goes here</a:t>
            </a:r>
          </a:p>
        </p:txBody>
      </p:sp>
      <p:sp>
        <p:nvSpPr>
          <p:cNvPr id="69" name="Text Placeholder 36"/>
          <p:cNvSpPr>
            <a:spLocks noGrp="1"/>
          </p:cNvSpPr>
          <p:nvPr>
            <p:ph type="body" sz="quarter" idx="104" hasCustomPrompt="1"/>
          </p:nvPr>
        </p:nvSpPr>
        <p:spPr>
          <a:xfrm>
            <a:off x="7442343" y="4517482"/>
            <a:ext cx="1904400" cy="241200"/>
          </a:xfrm>
          <a:prstGeom prst="rect">
            <a:avLst/>
          </a:prstGeom>
        </p:spPr>
        <p:txBody>
          <a:bodyPr lIns="90000" rIns="90000"/>
          <a:lstStyle>
            <a:lvl1pPr marL="0" indent="0">
              <a:buNone/>
              <a:defRPr sz="1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100" dirty="0" smtClean="0"/>
              <a:t>Mobile: 0000 000 0000</a:t>
            </a:r>
            <a:endParaRPr lang="en-US" dirty="0" smtClean="0"/>
          </a:p>
        </p:txBody>
      </p:sp>
      <p:sp>
        <p:nvSpPr>
          <p:cNvPr id="70" name="Text Placeholder 2"/>
          <p:cNvSpPr>
            <a:spLocks noGrp="1"/>
          </p:cNvSpPr>
          <p:nvPr>
            <p:ph type="body" sz="quarter" idx="105" hasCustomPrompt="1"/>
          </p:nvPr>
        </p:nvSpPr>
        <p:spPr>
          <a:xfrm>
            <a:off x="7442343" y="4798380"/>
            <a:ext cx="1904400" cy="253883"/>
          </a:xfrm>
          <a:prstGeom prst="rect">
            <a:avLst/>
          </a:prstGeom>
        </p:spPr>
        <p:txBody>
          <a:bodyPr lIns="90000" rIns="90000"/>
          <a:lstStyle>
            <a:lvl1pPr marL="0" indent="0">
              <a:buFontTx/>
              <a:buNone/>
              <a:defRPr sz="1100">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Email: (Lower case)</a:t>
            </a:r>
            <a:endParaRPr lang="en-GB" dirty="0"/>
          </a:p>
        </p:txBody>
      </p:sp>
    </p:spTree>
    <p:extLst>
      <p:ext uri="{BB962C8B-B14F-4D97-AF65-F5344CB8AC3E}">
        <p14:creationId xmlns:p14="http://schemas.microsoft.com/office/powerpoint/2010/main" val="3466966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image" Target="../media/image10.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1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image" Target="../media/image10.jp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11.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image" Target="../media/image9.jp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12.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32.xml"/><Relationship Id="rId7" Type="http://schemas.openxmlformats.org/officeDocument/2006/relationships/image" Target="../media/image7.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13.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37.xml"/><Relationship Id="rId7" Type="http://schemas.openxmlformats.org/officeDocument/2006/relationships/image" Target="../media/image7.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14.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8.pn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8.png"/><Relationship Id="rId5" Type="http://schemas.openxmlformats.org/officeDocument/2006/relationships/slideLayout" Target="../slideLayouts/slideLayout44.xml"/><Relationship Id="rId10" Type="http://schemas.openxmlformats.org/officeDocument/2006/relationships/image" Target="../media/image13.jpg"/><Relationship Id="rId4" Type="http://schemas.openxmlformats.org/officeDocument/2006/relationships/slideLayout" Target="../slideLayouts/slideLayout43.xml"/><Relationship Id="rId9"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49.xml"/><Relationship Id="rId7" Type="http://schemas.openxmlformats.org/officeDocument/2006/relationships/image" Target="../media/image7.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16.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7.xml"/><Relationship Id="rId1" Type="http://schemas.openxmlformats.org/officeDocument/2006/relationships/slideLayout" Target="../slideLayouts/slideLayout52.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18.xml"/><Relationship Id="rId1" Type="http://schemas.openxmlformats.org/officeDocument/2006/relationships/slideLayout" Target="../slideLayouts/slideLayout53.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19.xml"/><Relationship Id="rId1"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0.xml"/><Relationship Id="rId1" Type="http://schemas.openxmlformats.org/officeDocument/2006/relationships/slideLayout" Target="../slideLayouts/slideLayout55.xml"/><Relationship Id="rId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1.xml"/><Relationship Id="rId1" Type="http://schemas.openxmlformats.org/officeDocument/2006/relationships/slideLayout" Target="../slideLayouts/slideLayout56.xml"/><Relationship Id="rId4" Type="http://schemas.openxmlformats.org/officeDocument/2006/relationships/image" Target="../media/image8.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2.xml"/><Relationship Id="rId1" Type="http://schemas.openxmlformats.org/officeDocument/2006/relationships/slideLayout" Target="../slideLayouts/slideLayout57.xml"/><Relationship Id="rId4"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3.xml"/><Relationship Id="rId1" Type="http://schemas.openxmlformats.org/officeDocument/2006/relationships/slideLayout" Target="../slideLayouts/slideLayout58.xml"/><Relationship Id="rId4" Type="http://schemas.openxmlformats.org/officeDocument/2006/relationships/image" Target="../media/image8.png"/></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1.xml"/><Relationship Id="rId7" Type="http://schemas.openxmlformats.org/officeDocument/2006/relationships/image" Target="../media/image9.jp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2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6.xml"/><Relationship Id="rId7" Type="http://schemas.openxmlformats.org/officeDocument/2006/relationships/image" Target="../media/image10.jp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25.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1.xml"/><Relationship Id="rId7" Type="http://schemas.openxmlformats.org/officeDocument/2006/relationships/image" Target="../media/image10.jp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26.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6.xml"/><Relationship Id="rId7" Type="http://schemas.openxmlformats.org/officeDocument/2006/relationships/image" Target="../media/image9.jp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27.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81.xml"/><Relationship Id="rId7" Type="http://schemas.openxmlformats.org/officeDocument/2006/relationships/image" Target="../media/image7.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28.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8.png"/></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86.xml"/><Relationship Id="rId7" Type="http://schemas.openxmlformats.org/officeDocument/2006/relationships/image" Target="../media/image7.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2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91.xml"/><Relationship Id="rId7" Type="http://schemas.openxmlformats.org/officeDocument/2006/relationships/image" Target="../media/image7.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30.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8.png"/></Relationships>
</file>

<file path=ppt/slideMasters/_rels/slideMaster3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96.xml"/><Relationship Id="rId7" Type="http://schemas.openxmlformats.org/officeDocument/2006/relationships/image" Target="../media/image7.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31.xml"/><Relationship Id="rId5" Type="http://schemas.openxmlformats.org/officeDocument/2006/relationships/slideLayout" Target="../slideLayouts/slideLayout98.xml"/><Relationship Id="rId4" Type="http://schemas.openxmlformats.org/officeDocument/2006/relationships/slideLayout" Target="../slideLayouts/slideLayout97.xm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9.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9.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793887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12432143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4032624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93206592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714164"/>
            <a:ext cx="7366819" cy="4143835"/>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13747874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25415058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11926581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87" r:id="rId6"/>
    <p:sldLayoutId id="214748378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6775254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7570576"/>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706248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Tree>
    <p:extLst>
      <p:ext uri="{BB962C8B-B14F-4D97-AF65-F5344CB8AC3E}">
        <p14:creationId xmlns:p14="http://schemas.microsoft.com/office/powerpoint/2010/main" val="823556494"/>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377853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1230831867"/>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3173663254"/>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710241992"/>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3771325833"/>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311857603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9219055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69820467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226104419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714164"/>
            <a:ext cx="7366819" cy="4143835"/>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40902548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163893780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5712138"/>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83648512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199346787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Tree>
    <p:extLst>
      <p:ext uri="{BB962C8B-B14F-4D97-AF65-F5344CB8AC3E}">
        <p14:creationId xmlns:p14="http://schemas.microsoft.com/office/powerpoint/2010/main" val="153145676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2418671754"/>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415962405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3940794044"/>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673" y="540031"/>
            <a:ext cx="1735200" cy="488079"/>
          </a:xfrm>
          <a:prstGeom prst="rect">
            <a:avLst/>
          </a:prstGeom>
        </p:spPr>
      </p:pic>
    </p:spTree>
    <p:extLst>
      <p:ext uri="{BB962C8B-B14F-4D97-AF65-F5344CB8AC3E}">
        <p14:creationId xmlns:p14="http://schemas.microsoft.com/office/powerpoint/2010/main" val="1250485352"/>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673" y="540031"/>
            <a:ext cx="1735081" cy="488670"/>
          </a:xfrm>
          <a:prstGeom prst="rect">
            <a:avLst/>
          </a:prstGeom>
        </p:spPr>
      </p:pic>
    </p:spTree>
    <p:extLst>
      <p:ext uri="{BB962C8B-B14F-4D97-AF65-F5344CB8AC3E}">
        <p14:creationId xmlns:p14="http://schemas.microsoft.com/office/powerpoint/2010/main" val="14613925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a:t>WHAT</a:t>
            </a:r>
            <a:r>
              <a:rPr lang="en-GB" dirty="0"/>
              <a:t> IS </a:t>
            </a:r>
            <a:r>
              <a:rPr lang="en-GB" dirty="0" smtClean="0"/>
              <a:t>A (</a:t>
            </a:r>
            <a:r>
              <a:rPr lang="en-GB" dirty="0" smtClean="0">
                <a:solidFill>
                  <a:schemeClr val="tx2"/>
                </a:solidFill>
              </a:rPr>
              <a:t>LEGAL</a:t>
            </a:r>
            <a:r>
              <a:rPr lang="en-GB" dirty="0" smtClean="0"/>
              <a:t>) MINERAL</a:t>
            </a:r>
            <a:r>
              <a:rPr lang="en-GB" dirty="0"/>
              <a:t>?</a:t>
            </a:r>
          </a:p>
        </p:txBody>
      </p:sp>
      <p:sp>
        <p:nvSpPr>
          <p:cNvPr id="3" name="Subtitle 2"/>
          <p:cNvSpPr>
            <a:spLocks noGrp="1"/>
          </p:cNvSpPr>
          <p:nvPr>
            <p:ph type="subTitle" idx="1"/>
          </p:nvPr>
        </p:nvSpPr>
        <p:spPr/>
        <p:txBody>
          <a:bodyPr/>
          <a:lstStyle/>
          <a:p>
            <a:endParaRPr lang="en-GB" dirty="0" smtClean="0"/>
          </a:p>
          <a:p>
            <a:r>
              <a:rPr lang="en-GB" b="1" dirty="0" smtClean="0">
                <a:solidFill>
                  <a:schemeClr val="accent2"/>
                </a:solidFill>
              </a:rPr>
              <a:t>Stephen Hadley</a:t>
            </a:r>
          </a:p>
          <a:p>
            <a:r>
              <a:rPr lang="en-GB" dirty="0" smtClean="0"/>
              <a:t>Partner: Litigation and Dispute Advisory</a:t>
            </a:r>
          </a:p>
          <a:p>
            <a:r>
              <a:rPr lang="en-GB" dirty="0" smtClean="0"/>
              <a:t>Freeths LLP</a:t>
            </a:r>
            <a:endParaRPr lang="en-GB" dirty="0"/>
          </a:p>
        </p:txBody>
      </p:sp>
    </p:spTree>
    <p:extLst>
      <p:ext uri="{BB962C8B-B14F-4D97-AF65-F5344CB8AC3E}">
        <p14:creationId xmlns:p14="http://schemas.microsoft.com/office/powerpoint/2010/main" val="133969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Waring v </a:t>
            </a:r>
            <a:r>
              <a:rPr lang="en-GB" dirty="0" err="1"/>
              <a:t>Foden</a:t>
            </a:r>
            <a:r>
              <a:rPr lang="en-GB" dirty="0"/>
              <a:t> 1931</a:t>
            </a:r>
          </a:p>
        </p:txBody>
      </p:sp>
      <p:sp>
        <p:nvSpPr>
          <p:cNvPr id="5" name="Subtitle 2"/>
          <p:cNvSpPr txBox="1">
            <a:spLocks/>
          </p:cNvSpPr>
          <p:nvPr/>
        </p:nvSpPr>
        <p:spPr>
          <a:xfrm>
            <a:off x="559468" y="1426994"/>
            <a:ext cx="10338570" cy="4536504"/>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163" indent="-538163">
              <a:buClr>
                <a:schemeClr val="tx2"/>
              </a:buClr>
            </a:pPr>
            <a:endParaRPr lang="en-GB" sz="2200" dirty="0" smtClean="0"/>
          </a:p>
          <a:p>
            <a:pPr marL="538163" indent="-538163" algn="just">
              <a:buClr>
                <a:schemeClr val="tx2"/>
              </a:buClr>
            </a:pPr>
            <a:r>
              <a:rPr lang="en-GB" sz="2200" dirty="0"/>
              <a:t>Minerals reserved </a:t>
            </a:r>
            <a:r>
              <a:rPr lang="en-GB" sz="2200" i="1" dirty="0"/>
              <a:t>“must mean substances </a:t>
            </a:r>
            <a:r>
              <a:rPr lang="en-GB" sz="2200" b="1" i="1" dirty="0"/>
              <a:t>exceptional </a:t>
            </a:r>
            <a:r>
              <a:rPr lang="en-GB" sz="2200" i="1" dirty="0"/>
              <a:t>in use, in value and in character and must not mean </a:t>
            </a:r>
            <a:r>
              <a:rPr lang="en-GB" sz="2200" b="1" i="1" dirty="0"/>
              <a:t>the ordinary soil</a:t>
            </a:r>
            <a:r>
              <a:rPr lang="en-GB" sz="2200" dirty="0"/>
              <a:t>[rock]</a:t>
            </a:r>
            <a:r>
              <a:rPr lang="en-GB" sz="2200" b="1" i="1" dirty="0"/>
              <a:t> of the district </a:t>
            </a:r>
            <a:r>
              <a:rPr lang="en-GB" sz="2200" i="1" dirty="0"/>
              <a:t>which if reserved would swallow up the grant”</a:t>
            </a:r>
          </a:p>
          <a:p>
            <a:pPr marL="538163" indent="-538163" algn="just">
              <a:buClr>
                <a:schemeClr val="tx2"/>
              </a:buClr>
            </a:pPr>
            <a:r>
              <a:rPr lang="en-GB" sz="2200" dirty="0"/>
              <a:t>In determining whether such exceptional substance is a mineral the vernacular test applied</a:t>
            </a:r>
          </a:p>
          <a:p>
            <a:pPr marL="538163" indent="-538163" algn="just">
              <a:buClr>
                <a:schemeClr val="tx2"/>
              </a:buClr>
            </a:pPr>
            <a:r>
              <a:rPr lang="en-GB" sz="2200" dirty="0"/>
              <a:t>Certain substances being worked for profit is a pointer but not conclusive as to whether such substance would ordinarily have been understood to have been included</a:t>
            </a:r>
          </a:p>
          <a:p>
            <a:pPr marL="538163" indent="-538163" algn="just">
              <a:buClr>
                <a:schemeClr val="tx2"/>
              </a:buClr>
            </a:pPr>
            <a:r>
              <a:rPr lang="en-GB" sz="2200" dirty="0"/>
              <a:t>The prevalence of sand and gravel meant its reservation would not be of what is exceptional, but of what is general and of general importance to the utility of the land</a:t>
            </a:r>
          </a:p>
          <a:p>
            <a:pPr marL="538163" indent="-538163" algn="just"/>
            <a:endParaRPr lang="en-GB" dirty="0" smtClean="0"/>
          </a:p>
        </p:txBody>
      </p:sp>
    </p:spTree>
    <p:extLst>
      <p:ext uri="{BB962C8B-B14F-4D97-AF65-F5344CB8AC3E}">
        <p14:creationId xmlns:p14="http://schemas.microsoft.com/office/powerpoint/2010/main" val="325305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75165"/>
            <a:ext cx="10972800" cy="1143000"/>
          </a:xfrm>
        </p:spPr>
        <p:txBody>
          <a:bodyPr/>
          <a:lstStyle/>
          <a:p>
            <a:r>
              <a:rPr lang="en-GB" sz="3600" b="1" dirty="0" smtClean="0">
                <a:solidFill>
                  <a:schemeClr val="tx1"/>
                </a:solidFill>
                <a:latin typeface="+mn-lt"/>
              </a:rPr>
              <a:t>Earl of Lonsdale v AG 1982</a:t>
            </a:r>
            <a:endParaRPr lang="en-GB" sz="3600" b="1" dirty="0">
              <a:solidFill>
                <a:schemeClr val="tx1"/>
              </a:solidFill>
              <a:latin typeface="+mn-lt"/>
            </a:endParaRPr>
          </a:p>
        </p:txBody>
      </p:sp>
      <p:sp>
        <p:nvSpPr>
          <p:cNvPr id="3" name="Content Placeholder 2"/>
          <p:cNvSpPr>
            <a:spLocks noGrp="1"/>
          </p:cNvSpPr>
          <p:nvPr>
            <p:ph idx="1"/>
          </p:nvPr>
        </p:nvSpPr>
        <p:spPr>
          <a:xfrm>
            <a:off x="623392" y="1370952"/>
            <a:ext cx="10972800" cy="4903327"/>
          </a:xfrm>
        </p:spPr>
        <p:txBody>
          <a:bodyPr>
            <a:normAutofit/>
          </a:bodyPr>
          <a:lstStyle/>
          <a:p>
            <a:pPr algn="just">
              <a:buClr>
                <a:schemeClr val="tx2"/>
              </a:buClr>
            </a:pPr>
            <a:endParaRPr lang="en-GB" sz="2000" dirty="0" smtClean="0"/>
          </a:p>
          <a:p>
            <a:pPr marL="0" indent="0">
              <a:buClr>
                <a:schemeClr val="tx2"/>
              </a:buClr>
              <a:buNone/>
            </a:pPr>
            <a:r>
              <a:rPr lang="en-GB" sz="2000" dirty="0" smtClean="0"/>
              <a:t>Conveyances and a lease from the Crown of mines and minerals down to the bottom of the Coal Measures</a:t>
            </a:r>
          </a:p>
          <a:p>
            <a:pPr>
              <a:buClr>
                <a:schemeClr val="tx2"/>
              </a:buClr>
            </a:pPr>
            <a:endParaRPr lang="en-GB" sz="2000" dirty="0"/>
          </a:p>
          <a:p>
            <a:pPr>
              <a:buClr>
                <a:schemeClr val="tx2"/>
              </a:buClr>
            </a:pPr>
            <a:r>
              <a:rPr lang="en-GB" sz="2000" dirty="0"/>
              <a:t>Apply </a:t>
            </a:r>
            <a:r>
              <a:rPr lang="en-GB" sz="2000" dirty="0" smtClean="0"/>
              <a:t>the </a:t>
            </a:r>
            <a:r>
              <a:rPr lang="en-GB" sz="2000" dirty="0"/>
              <a:t>test set out in </a:t>
            </a:r>
            <a:r>
              <a:rPr lang="en-GB" sz="2000" i="1" dirty="0" err="1"/>
              <a:t>Hext</a:t>
            </a:r>
            <a:r>
              <a:rPr lang="en-GB" sz="2000" i="1" dirty="0"/>
              <a:t> –v- Gill </a:t>
            </a:r>
            <a:endParaRPr lang="en-GB" sz="2000" i="1" dirty="0" smtClean="0"/>
          </a:p>
          <a:p>
            <a:pPr>
              <a:buClr>
                <a:schemeClr val="tx2"/>
              </a:buClr>
            </a:pPr>
            <a:r>
              <a:rPr lang="en-GB" sz="2000" dirty="0" smtClean="0"/>
              <a:t>Oil </a:t>
            </a:r>
            <a:r>
              <a:rPr lang="en-GB" sz="2000" dirty="0"/>
              <a:t>and natural gas </a:t>
            </a:r>
            <a:r>
              <a:rPr lang="en-GB" sz="2000" dirty="0" smtClean="0"/>
              <a:t>were </a:t>
            </a:r>
            <a:r>
              <a:rPr lang="en-GB" sz="2000" dirty="0"/>
              <a:t>not considered mines and minerals in the </a:t>
            </a:r>
            <a:r>
              <a:rPr lang="en-GB" sz="2000" dirty="0" smtClean="0"/>
              <a:t>vernacular </a:t>
            </a:r>
            <a:r>
              <a:rPr lang="en-GB" sz="2000" dirty="0"/>
              <a:t>of the mining or commercial world or to landowners at the </a:t>
            </a:r>
            <a:r>
              <a:rPr lang="en-GB" sz="2000" dirty="0" smtClean="0"/>
              <a:t>time</a:t>
            </a:r>
          </a:p>
          <a:p>
            <a:pPr>
              <a:buClr>
                <a:schemeClr val="tx2"/>
              </a:buClr>
            </a:pPr>
            <a:r>
              <a:rPr lang="en-GB" sz="2000" dirty="0" smtClean="0"/>
              <a:t>There </a:t>
            </a:r>
            <a:r>
              <a:rPr lang="en-GB" sz="2000" dirty="0"/>
              <a:t>are indicators within the relevant </a:t>
            </a:r>
            <a:r>
              <a:rPr lang="en-GB" sz="2000" dirty="0" smtClean="0"/>
              <a:t>deeds </a:t>
            </a:r>
            <a:r>
              <a:rPr lang="en-GB" sz="2000" dirty="0"/>
              <a:t>which </a:t>
            </a:r>
            <a:r>
              <a:rPr lang="en-GB" sz="2000" dirty="0" smtClean="0"/>
              <a:t>point </a:t>
            </a:r>
            <a:r>
              <a:rPr lang="en-GB" sz="2000" dirty="0"/>
              <a:t>to solid substances being dug up and removed from mines being the only substances included within the </a:t>
            </a:r>
            <a:r>
              <a:rPr lang="en-GB" sz="2000" dirty="0" smtClean="0"/>
              <a:t>grant</a:t>
            </a:r>
          </a:p>
          <a:p>
            <a:pPr>
              <a:buClr>
                <a:schemeClr val="tx2"/>
              </a:buClr>
            </a:pPr>
            <a:endParaRPr lang="en-GB" sz="2000" dirty="0"/>
          </a:p>
          <a:p>
            <a:pPr marL="0" indent="0">
              <a:buClr>
                <a:schemeClr val="tx2"/>
              </a:buClr>
              <a:buNone/>
            </a:pPr>
            <a:r>
              <a:rPr lang="en-GB" sz="2000" dirty="0" smtClean="0"/>
              <a:t>Held </a:t>
            </a:r>
            <a:r>
              <a:rPr lang="en-GB" sz="2000" dirty="0"/>
              <a:t>– the conveyance did not include oil or natural gas within the definition of mines and minerals </a:t>
            </a:r>
            <a:endParaRPr lang="en-GB" sz="2000" dirty="0" smtClean="0"/>
          </a:p>
          <a:p>
            <a:pPr>
              <a:buClr>
                <a:schemeClr val="tx2"/>
              </a:buClr>
            </a:pPr>
            <a:endParaRPr lang="en-GB" sz="2000" dirty="0">
              <a:solidFill>
                <a:srgbClr val="FF0000"/>
              </a:solidFill>
            </a:endParaRPr>
          </a:p>
          <a:p>
            <a:pPr marL="0" indent="0">
              <a:buClr>
                <a:schemeClr val="tx2"/>
              </a:buClr>
              <a:buNone/>
            </a:pPr>
            <a:r>
              <a:rPr lang="en-GB" sz="2000" dirty="0" smtClean="0"/>
              <a:t>Set out 7 “pointers” to be considered </a:t>
            </a:r>
            <a:endParaRPr lang="en-GB" sz="2000" dirty="0"/>
          </a:p>
          <a:p>
            <a:pPr>
              <a:buNone/>
            </a:pPr>
            <a:endParaRPr lang="en-GB" dirty="0"/>
          </a:p>
        </p:txBody>
      </p:sp>
    </p:spTree>
    <p:extLst>
      <p:ext uri="{BB962C8B-B14F-4D97-AF65-F5344CB8AC3E}">
        <p14:creationId xmlns:p14="http://schemas.microsoft.com/office/powerpoint/2010/main" val="2791686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40659"/>
            <a:ext cx="10972800" cy="1143000"/>
          </a:xfrm>
        </p:spPr>
        <p:txBody>
          <a:bodyPr/>
          <a:lstStyle/>
          <a:p>
            <a:r>
              <a:rPr lang="en-GB" sz="3600" b="1" dirty="0">
                <a:solidFill>
                  <a:schemeClr val="tx1"/>
                </a:solidFill>
                <a:latin typeface="+mn-lt"/>
              </a:rPr>
              <a:t>Checklist of Considerations</a:t>
            </a:r>
          </a:p>
        </p:txBody>
      </p:sp>
      <p:sp>
        <p:nvSpPr>
          <p:cNvPr id="5" name="Subtitle 2"/>
          <p:cNvSpPr txBox="1">
            <a:spLocks/>
          </p:cNvSpPr>
          <p:nvPr/>
        </p:nvSpPr>
        <p:spPr>
          <a:xfrm>
            <a:off x="623392" y="1305508"/>
            <a:ext cx="10015453" cy="5234440"/>
          </a:xfr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indent="-539750" algn="just">
              <a:buClr>
                <a:schemeClr val="tx2"/>
              </a:buClr>
              <a:buFont typeface="+mj-lt"/>
              <a:buAutoNum type="arabicPeriod"/>
            </a:pPr>
            <a:r>
              <a:rPr lang="en-GB" sz="2900" dirty="0" smtClean="0"/>
              <a:t>Unless clear from the document, apply vernacular test - mining &amp; commercial worlds and  landowners at the time of the reservation</a:t>
            </a:r>
          </a:p>
          <a:p>
            <a:pPr marL="539750" indent="-539750" algn="just">
              <a:buClr>
                <a:schemeClr val="tx2"/>
              </a:buClr>
              <a:buFont typeface="+mj-lt"/>
              <a:buAutoNum type="arabicPeriod"/>
            </a:pPr>
            <a:endParaRPr lang="en-GB" sz="2900" dirty="0" smtClean="0"/>
          </a:p>
          <a:p>
            <a:pPr marL="538163" indent="-538163" algn="just">
              <a:buClr>
                <a:schemeClr val="tx2"/>
              </a:buClr>
              <a:buFont typeface="+mj-lt"/>
              <a:buAutoNum type="arabicPeriod"/>
            </a:pPr>
            <a:r>
              <a:rPr lang="en-GB" sz="2900" dirty="0" smtClean="0"/>
              <a:t>The vernacular may be derived by direct evidence or by inference but not a rigid test – also consider terms of instrument and the circumstances</a:t>
            </a:r>
          </a:p>
          <a:p>
            <a:pPr marL="538163" indent="-538163" algn="just">
              <a:buClr>
                <a:schemeClr val="tx2"/>
              </a:buClr>
              <a:buFont typeface="+mj-lt"/>
              <a:buAutoNum type="arabicPeriod"/>
            </a:pPr>
            <a:endParaRPr lang="en-GB" sz="2900" dirty="0" smtClean="0"/>
          </a:p>
          <a:p>
            <a:pPr marL="538163" indent="-538163" algn="just">
              <a:buClr>
                <a:schemeClr val="tx2"/>
              </a:buClr>
              <a:buFont typeface="+mj-lt"/>
              <a:buAutoNum type="arabicPeriod"/>
            </a:pPr>
            <a:r>
              <a:rPr lang="en-GB" sz="2900" dirty="0" smtClean="0"/>
              <a:t>The court must have regard to the commercial background and apparent commercial purpose and intentions of the transaction</a:t>
            </a:r>
          </a:p>
          <a:p>
            <a:pPr marL="995363" lvl="2" indent="-538163">
              <a:lnSpc>
                <a:spcPct val="110000"/>
              </a:lnSpc>
              <a:spcBef>
                <a:spcPts val="1000"/>
              </a:spcBef>
              <a:buClr>
                <a:schemeClr val="accent2"/>
              </a:buClr>
              <a:buFont typeface="Courier New" panose="02070309020205020404" pitchFamily="49" charset="0"/>
              <a:buChar char="o"/>
            </a:pPr>
            <a:r>
              <a:rPr lang="en-GB" sz="2900" i="1" dirty="0" smtClean="0"/>
              <a:t>Pointer - consider whether the substances are </a:t>
            </a:r>
            <a:r>
              <a:rPr lang="en-GB" sz="2900" b="1" i="1" dirty="0" smtClean="0"/>
              <a:t>exceptional </a:t>
            </a:r>
            <a:r>
              <a:rPr lang="en-GB" sz="2900" i="1" dirty="0" smtClean="0"/>
              <a:t> in use in value and in character</a:t>
            </a:r>
          </a:p>
          <a:p>
            <a:pPr marL="995363" lvl="2" indent="-538163">
              <a:lnSpc>
                <a:spcPct val="110000"/>
              </a:lnSpc>
              <a:spcBef>
                <a:spcPts val="1000"/>
              </a:spcBef>
              <a:buClr>
                <a:schemeClr val="accent2"/>
              </a:buClr>
              <a:buFont typeface="Courier New" panose="02070309020205020404" pitchFamily="49" charset="0"/>
              <a:buChar char="o"/>
            </a:pPr>
            <a:r>
              <a:rPr lang="en-GB" sz="2900" i="1" dirty="0" smtClean="0"/>
              <a:t>Pointer - the state of knowledge of the relevant substance at the date of the grant and the way in which it was regarded and treated commercially</a:t>
            </a:r>
          </a:p>
          <a:p>
            <a:pPr marL="995363" lvl="2" indent="-538163">
              <a:lnSpc>
                <a:spcPct val="110000"/>
              </a:lnSpc>
              <a:spcBef>
                <a:spcPts val="1000"/>
              </a:spcBef>
              <a:buClr>
                <a:schemeClr val="accent2"/>
              </a:buClr>
              <a:buFont typeface="Courier New" panose="02070309020205020404" pitchFamily="49" charset="0"/>
              <a:buChar char="o"/>
            </a:pPr>
            <a:r>
              <a:rPr lang="en-GB" sz="2900" i="1" dirty="0" smtClean="0"/>
              <a:t>Pointer - may be derived from the powers of working</a:t>
            </a:r>
          </a:p>
          <a:p>
            <a:pPr marL="285750" lvl="1" indent="-514350">
              <a:lnSpc>
                <a:spcPct val="110000"/>
              </a:lnSpc>
              <a:spcBef>
                <a:spcPts val="1000"/>
              </a:spcBef>
              <a:buClr>
                <a:schemeClr val="tx2"/>
              </a:buClr>
              <a:buFont typeface="+mj-lt"/>
              <a:buAutoNum type="arabicPeriod"/>
            </a:pPr>
            <a:endParaRPr lang="en-GB" sz="2900" i="1" dirty="0" smtClean="0"/>
          </a:p>
          <a:p>
            <a:pPr marL="538163" indent="-538163" algn="just">
              <a:buClr>
                <a:schemeClr val="tx2"/>
              </a:buClr>
              <a:buFont typeface="+mj-lt"/>
              <a:buAutoNum type="arabicPeriod"/>
            </a:pPr>
            <a:r>
              <a:rPr lang="en-GB" sz="2900" dirty="0" smtClean="0"/>
              <a:t>In considering whether a particular substance is included in the reservation, it is irrelevant that the parties did not actually have that substance in mind.  The test of the parties intention is an objective one.</a:t>
            </a:r>
          </a:p>
          <a:p>
            <a:endParaRPr lang="en-GB" dirty="0" smtClean="0"/>
          </a:p>
          <a:p>
            <a:pPr algn="just"/>
            <a:endParaRPr lang="en-GB" sz="2100" dirty="0"/>
          </a:p>
        </p:txBody>
      </p:sp>
    </p:spTree>
    <p:extLst>
      <p:ext uri="{BB962C8B-B14F-4D97-AF65-F5344CB8AC3E}">
        <p14:creationId xmlns:p14="http://schemas.microsoft.com/office/powerpoint/2010/main" val="2747278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29030"/>
            <a:ext cx="10035396" cy="1655762"/>
          </a:xfrm>
        </p:spPr>
        <p:txBody>
          <a:bodyPr/>
          <a:lstStyle/>
          <a:p>
            <a:pPr marL="342900" indent="-342900" algn="l">
              <a:buClr>
                <a:schemeClr val="tx2"/>
              </a:buClr>
              <a:buFont typeface="Arial" panose="020B0604020202020204" pitchFamily="34" charset="0"/>
              <a:buChar char="•"/>
            </a:pPr>
            <a:r>
              <a:rPr lang="en-GB" dirty="0" smtClean="0"/>
              <a:t>Surface land owned by the National Assembly for Wales managed by NRW for forestry</a:t>
            </a:r>
          </a:p>
          <a:p>
            <a:pPr marL="342900" indent="-342900" algn="l">
              <a:buClr>
                <a:schemeClr val="tx2"/>
              </a:buClr>
              <a:buFont typeface="Arial" panose="020B0604020202020204" pitchFamily="34" charset="0"/>
              <a:buChar char="•"/>
            </a:pPr>
            <a:endParaRPr lang="en-GB" dirty="0" smtClean="0"/>
          </a:p>
          <a:p>
            <a:pPr marL="342900" indent="-342900" algn="l">
              <a:buClr>
                <a:schemeClr val="tx2"/>
              </a:buClr>
              <a:buFont typeface="Arial" panose="020B0604020202020204" pitchFamily="34" charset="0"/>
              <a:buChar char="•"/>
            </a:pPr>
            <a:r>
              <a:rPr lang="en-GB" dirty="0" smtClean="0"/>
              <a:t>Wynne-Finch a trustee of an estate claiming mineral rights over large tracts of land in Northern Wales</a:t>
            </a:r>
          </a:p>
          <a:p>
            <a:pPr marL="342900" indent="-342900" algn="l">
              <a:buClr>
                <a:schemeClr val="tx2"/>
              </a:buClr>
              <a:buFont typeface="Arial" panose="020B0604020202020204" pitchFamily="34" charset="0"/>
              <a:buChar char="•"/>
            </a:pPr>
            <a:endParaRPr lang="en-GB" dirty="0" smtClean="0"/>
          </a:p>
          <a:p>
            <a:pPr marL="342900" indent="-342900" algn="just">
              <a:buClr>
                <a:schemeClr val="tx2"/>
              </a:buClr>
              <a:buFont typeface="Arial" panose="020B0604020202020204" pitchFamily="34" charset="0"/>
              <a:buChar char="•"/>
            </a:pPr>
            <a:r>
              <a:rPr lang="en-GB" dirty="0" smtClean="0"/>
              <a:t>Was mudstone (and intermittent sandstone), used by NRW for tracks and roads, a mineral?  If so it belonged to the estate, if not it belonged to NRW as surface owner.</a:t>
            </a:r>
          </a:p>
        </p:txBody>
      </p:sp>
      <p:sp>
        <p:nvSpPr>
          <p:cNvPr id="4" name="Title 1"/>
          <p:cNvSpPr txBox="1">
            <a:spLocks/>
          </p:cNvSpPr>
          <p:nvPr/>
        </p:nvSpPr>
        <p:spPr>
          <a:xfrm>
            <a:off x="609600" y="218607"/>
            <a:ext cx="10972800" cy="1143000"/>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smtClean="0">
                <a:latin typeface="+mn-lt"/>
              </a:rPr>
              <a:t>Wynne-Finch </a:t>
            </a:r>
            <a:r>
              <a:rPr lang="en-GB" sz="3600" b="1" dirty="0">
                <a:latin typeface="+mn-lt"/>
              </a:rPr>
              <a:t>v Natural Resources Wales 2020</a:t>
            </a:r>
          </a:p>
        </p:txBody>
      </p:sp>
    </p:spTree>
    <p:extLst>
      <p:ext uri="{BB962C8B-B14F-4D97-AF65-F5344CB8AC3E}">
        <p14:creationId xmlns:p14="http://schemas.microsoft.com/office/powerpoint/2010/main" val="345921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581" y="-805132"/>
            <a:ext cx="9144000" cy="2049223"/>
          </a:xfrm>
        </p:spPr>
        <p:txBody>
          <a:bodyPr/>
          <a:lstStyle/>
          <a:p>
            <a:pPr algn="l"/>
            <a:r>
              <a:rPr lang="en-GB" sz="3600" b="1" dirty="0">
                <a:latin typeface="+mn-lt"/>
                <a:ea typeface="+mn-ea"/>
                <a:cs typeface="+mn-cs"/>
              </a:rPr>
              <a:t>4 Categories</a:t>
            </a:r>
          </a:p>
        </p:txBody>
      </p:sp>
      <p:sp>
        <p:nvSpPr>
          <p:cNvPr id="3" name="Subtitle 2"/>
          <p:cNvSpPr>
            <a:spLocks noGrp="1"/>
          </p:cNvSpPr>
          <p:nvPr>
            <p:ph type="subTitle" idx="1"/>
          </p:nvPr>
        </p:nvSpPr>
        <p:spPr>
          <a:xfrm>
            <a:off x="494581" y="1647767"/>
            <a:ext cx="10397707" cy="4759834"/>
          </a:xfrm>
        </p:spPr>
        <p:txBody>
          <a:bodyPr/>
          <a:lstStyle/>
          <a:p>
            <a:pPr algn="just">
              <a:spcAft>
                <a:spcPts val="1200"/>
              </a:spcAft>
            </a:pPr>
            <a:r>
              <a:rPr lang="en-GB" sz="2200" b="1" dirty="0" smtClean="0">
                <a:solidFill>
                  <a:schemeClr val="accent6">
                    <a:lumMod val="50000"/>
                  </a:schemeClr>
                </a:solidFill>
              </a:rPr>
              <a:t>Category A </a:t>
            </a:r>
            <a:r>
              <a:rPr lang="en-GB" sz="2200" dirty="0" smtClean="0"/>
              <a:t>– </a:t>
            </a:r>
            <a:r>
              <a:rPr lang="en-GB" sz="2200" b="1" dirty="0" smtClean="0"/>
              <a:t>1919</a:t>
            </a:r>
            <a:r>
              <a:rPr lang="en-GB" sz="2200" dirty="0" smtClean="0"/>
              <a:t> </a:t>
            </a:r>
            <a:r>
              <a:rPr lang="en-GB" sz="2200" i="1" dirty="0" smtClean="0"/>
              <a:t>“all mines beds and </a:t>
            </a:r>
            <a:r>
              <a:rPr lang="en-GB" sz="2200" b="1" i="1" dirty="0" smtClean="0"/>
              <a:t>quarries</a:t>
            </a:r>
            <a:r>
              <a:rPr lang="en-GB" sz="2200" i="1" dirty="0" smtClean="0"/>
              <a:t> of coal and ironstone and all other metals </a:t>
            </a:r>
            <a:r>
              <a:rPr lang="en-GB" sz="2200" b="1" i="1" dirty="0" smtClean="0"/>
              <a:t>stone</a:t>
            </a:r>
            <a:r>
              <a:rPr lang="en-GB" sz="2200" i="1" dirty="0" smtClean="0"/>
              <a:t> and minerals within and under… </a:t>
            </a:r>
          </a:p>
          <a:p>
            <a:pPr algn="just">
              <a:spcAft>
                <a:spcPts val="1200"/>
              </a:spcAft>
            </a:pPr>
            <a:r>
              <a:rPr lang="en-GB" sz="2200" b="1" dirty="0" smtClean="0">
                <a:solidFill>
                  <a:schemeClr val="accent6">
                    <a:lumMod val="50000"/>
                  </a:schemeClr>
                </a:solidFill>
              </a:rPr>
              <a:t>Category B </a:t>
            </a:r>
            <a:r>
              <a:rPr lang="en-GB" sz="2200" dirty="0" smtClean="0"/>
              <a:t>– </a:t>
            </a:r>
            <a:r>
              <a:rPr lang="en-GB" sz="2200" b="1" dirty="0" smtClean="0"/>
              <a:t>1864 </a:t>
            </a:r>
            <a:r>
              <a:rPr lang="en-GB" sz="2200" i="1" dirty="0" smtClean="0"/>
              <a:t>“mines and minerals within upon and under”</a:t>
            </a:r>
          </a:p>
          <a:p>
            <a:pPr algn="just">
              <a:spcAft>
                <a:spcPts val="1200"/>
              </a:spcAft>
            </a:pPr>
            <a:r>
              <a:rPr lang="en-GB" sz="2200" b="1" dirty="0" smtClean="0">
                <a:solidFill>
                  <a:schemeClr val="accent6">
                    <a:lumMod val="50000"/>
                  </a:schemeClr>
                </a:solidFill>
              </a:rPr>
              <a:t>Category </a:t>
            </a:r>
            <a:r>
              <a:rPr lang="en-GB" sz="2200" b="1" dirty="0">
                <a:solidFill>
                  <a:schemeClr val="accent6">
                    <a:lumMod val="50000"/>
                  </a:schemeClr>
                </a:solidFill>
              </a:rPr>
              <a:t>C </a:t>
            </a:r>
            <a:r>
              <a:rPr lang="en-GB" sz="2200" b="1" dirty="0"/>
              <a:t>– </a:t>
            </a:r>
            <a:r>
              <a:rPr lang="en-GB" sz="2200" b="1" dirty="0" smtClean="0"/>
              <a:t>1850</a:t>
            </a:r>
            <a:r>
              <a:rPr lang="en-GB" sz="2200" dirty="0" smtClean="0"/>
              <a:t>s Private Enclosure </a:t>
            </a:r>
            <a:r>
              <a:rPr lang="en-GB" sz="2200" dirty="0"/>
              <a:t>Agreements – </a:t>
            </a:r>
            <a:r>
              <a:rPr lang="en-GB" sz="2200" i="1" dirty="0" smtClean="0"/>
              <a:t>“all </a:t>
            </a:r>
            <a:r>
              <a:rPr lang="en-GB" sz="2200" i="1" dirty="0"/>
              <a:t>mines, minerals, </a:t>
            </a:r>
            <a:r>
              <a:rPr lang="en-GB" sz="2200" b="1" i="1" dirty="0"/>
              <a:t>stone</a:t>
            </a:r>
            <a:r>
              <a:rPr lang="en-GB" sz="2200" i="1" dirty="0"/>
              <a:t> and other substrata, lying within or under </a:t>
            </a:r>
            <a:r>
              <a:rPr lang="en-GB" sz="2200" i="1" dirty="0" smtClean="0"/>
              <a:t>…”  </a:t>
            </a:r>
            <a:r>
              <a:rPr lang="en-GB" sz="2200" dirty="0" smtClean="0"/>
              <a:t>also</a:t>
            </a:r>
          </a:p>
          <a:p>
            <a:pPr algn="just">
              <a:spcAft>
                <a:spcPts val="1200"/>
              </a:spcAft>
            </a:pPr>
            <a:r>
              <a:rPr lang="en-GB" sz="2000" i="1" dirty="0"/>
              <a:t>“All the mines minerals and substrata within upon or under and also all the estate right and interest of the Queen's Majesty in and to the soil and surface of the peace or parcel of open common or waste land</a:t>
            </a:r>
            <a:r>
              <a:rPr lang="en-GB" sz="2000" i="1" dirty="0" smtClean="0"/>
              <a:t>…”</a:t>
            </a:r>
          </a:p>
          <a:p>
            <a:pPr algn="just">
              <a:spcAft>
                <a:spcPts val="1200"/>
              </a:spcAft>
            </a:pPr>
            <a:r>
              <a:rPr lang="en-GB" sz="2200" b="1" dirty="0" smtClean="0">
                <a:solidFill>
                  <a:schemeClr val="accent6">
                    <a:lumMod val="50000"/>
                  </a:schemeClr>
                </a:solidFill>
              </a:rPr>
              <a:t>Category D </a:t>
            </a:r>
            <a:r>
              <a:rPr lang="en-GB" sz="2200" dirty="0" smtClean="0"/>
              <a:t>– </a:t>
            </a:r>
            <a:r>
              <a:rPr lang="en-GB" sz="2200" b="1" dirty="0" smtClean="0"/>
              <a:t>1816 </a:t>
            </a:r>
            <a:r>
              <a:rPr lang="en-GB" sz="2200" dirty="0" smtClean="0"/>
              <a:t>Enclosure Act and Awards – </a:t>
            </a:r>
            <a:r>
              <a:rPr lang="en-GB" sz="2200" i="1" dirty="0" smtClean="0"/>
              <a:t>“</a:t>
            </a:r>
            <a:r>
              <a:rPr lang="en-GB" sz="2200" i="1" dirty="0"/>
              <a:t>nothing herein contained shall prejudice, lessen or defeat any Right, Title or Interest which </a:t>
            </a:r>
            <a:r>
              <a:rPr lang="en-GB" sz="2200" i="1" dirty="0" smtClean="0"/>
              <a:t>the…Lord of </a:t>
            </a:r>
            <a:r>
              <a:rPr lang="en-GB" sz="2200" i="1" dirty="0"/>
              <a:t>the </a:t>
            </a:r>
            <a:r>
              <a:rPr lang="en-GB" sz="2200" i="1" dirty="0" smtClean="0"/>
              <a:t>Manor [has] </a:t>
            </a:r>
            <a:r>
              <a:rPr lang="en-GB" sz="2200" i="1" dirty="0"/>
              <a:t>in or to any Mines, Ores, Coals, Metals or Minerals whatsoever, in or under the said Waste </a:t>
            </a:r>
            <a:r>
              <a:rPr lang="en-GB" sz="2200" i="1" dirty="0" smtClean="0"/>
              <a:t>Lands”</a:t>
            </a:r>
          </a:p>
          <a:p>
            <a:pPr algn="just"/>
            <a:endParaRPr lang="en-GB" dirty="0"/>
          </a:p>
          <a:p>
            <a:pPr algn="just"/>
            <a:endParaRPr lang="en-GB" dirty="0"/>
          </a:p>
        </p:txBody>
      </p:sp>
    </p:spTree>
    <p:extLst>
      <p:ext uri="{BB962C8B-B14F-4D97-AF65-F5344CB8AC3E}">
        <p14:creationId xmlns:p14="http://schemas.microsoft.com/office/powerpoint/2010/main" val="348219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604" y="-247290"/>
            <a:ext cx="9144000" cy="2387600"/>
          </a:xfrm>
        </p:spPr>
        <p:txBody>
          <a:bodyPr/>
          <a:lstStyle/>
          <a:p>
            <a:pPr algn="l"/>
            <a:r>
              <a:rPr lang="en-GB" sz="3600" b="1" dirty="0">
                <a:latin typeface="+mn-lt"/>
                <a:ea typeface="+mn-ea"/>
                <a:cs typeface="+mn-cs"/>
              </a:rPr>
              <a:t>Held</a:t>
            </a:r>
            <a:r>
              <a:rPr lang="en-GB" dirty="0" smtClean="0"/>
              <a:t/>
            </a:r>
            <a:br>
              <a:rPr lang="en-GB" dirty="0" smtClean="0"/>
            </a:br>
            <a:endParaRPr lang="en-GB" dirty="0"/>
          </a:p>
        </p:txBody>
      </p:sp>
      <p:sp>
        <p:nvSpPr>
          <p:cNvPr id="3" name="Subtitle 2"/>
          <p:cNvSpPr>
            <a:spLocks noGrp="1"/>
          </p:cNvSpPr>
          <p:nvPr>
            <p:ph type="subTitle" idx="1"/>
          </p:nvPr>
        </p:nvSpPr>
        <p:spPr>
          <a:xfrm>
            <a:off x="632604" y="1694274"/>
            <a:ext cx="10236680" cy="3391109"/>
          </a:xfrm>
        </p:spPr>
        <p:txBody>
          <a:bodyPr/>
          <a:lstStyle/>
          <a:p>
            <a:pPr algn="just">
              <a:spcAft>
                <a:spcPts val="1200"/>
              </a:spcAft>
            </a:pPr>
            <a:r>
              <a:rPr lang="en-GB" sz="2200" b="1" dirty="0">
                <a:solidFill>
                  <a:schemeClr val="accent6">
                    <a:lumMod val="50000"/>
                  </a:schemeClr>
                </a:solidFill>
              </a:rPr>
              <a:t>Categories A &amp; D </a:t>
            </a:r>
            <a:r>
              <a:rPr lang="en-GB" sz="2200" dirty="0"/>
              <a:t>- </a:t>
            </a:r>
            <a:r>
              <a:rPr lang="en-GB" sz="2200" dirty="0" smtClean="0"/>
              <a:t>whilst </a:t>
            </a:r>
            <a:r>
              <a:rPr lang="en-GB" sz="2200" dirty="0"/>
              <a:t>the estate owned the </a:t>
            </a:r>
            <a:r>
              <a:rPr lang="en-GB" sz="2200" i="1" dirty="0" smtClean="0"/>
              <a:t>“minerals”, </a:t>
            </a:r>
            <a:r>
              <a:rPr lang="en-GB" sz="2200" dirty="0"/>
              <a:t>mudstone was not </a:t>
            </a:r>
            <a:r>
              <a:rPr lang="en-GB" sz="2200" dirty="0" smtClean="0"/>
              <a:t>legally a mineral notwithstanding the express reference to stone</a:t>
            </a:r>
          </a:p>
          <a:p>
            <a:pPr algn="just">
              <a:spcAft>
                <a:spcPts val="1200"/>
              </a:spcAft>
            </a:pPr>
            <a:r>
              <a:rPr lang="en-GB" sz="2200" b="1" dirty="0" smtClean="0">
                <a:solidFill>
                  <a:schemeClr val="accent6">
                    <a:lumMod val="50000"/>
                  </a:schemeClr>
                </a:solidFill>
              </a:rPr>
              <a:t>Category B </a:t>
            </a:r>
            <a:r>
              <a:rPr lang="en-GB" sz="2200" dirty="0" smtClean="0"/>
              <a:t>– Crown grants are interpreted in favour of the Crown. Here a narrow interpretation of minerals was appropriate and that did not include mudstone.</a:t>
            </a:r>
          </a:p>
          <a:p>
            <a:pPr algn="just">
              <a:spcAft>
                <a:spcPts val="1200"/>
              </a:spcAft>
            </a:pPr>
            <a:r>
              <a:rPr lang="en-GB" sz="2200" b="1" dirty="0" smtClean="0">
                <a:solidFill>
                  <a:schemeClr val="accent6">
                    <a:lumMod val="50000"/>
                  </a:schemeClr>
                </a:solidFill>
              </a:rPr>
              <a:t>Category C </a:t>
            </a:r>
            <a:r>
              <a:rPr lang="en-GB" sz="2200" dirty="0" smtClean="0"/>
              <a:t>– There was no severance of the minerals.  This was manorial waste. The estate initially owned everything, but NRW (and its predecessors) had acquired title to the surface and everything under it by adverse possession.</a:t>
            </a:r>
            <a:endParaRPr lang="en-GB" sz="2200" dirty="0"/>
          </a:p>
        </p:txBody>
      </p:sp>
    </p:spTree>
    <p:extLst>
      <p:ext uri="{BB962C8B-B14F-4D97-AF65-F5344CB8AC3E}">
        <p14:creationId xmlns:p14="http://schemas.microsoft.com/office/powerpoint/2010/main" val="160632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50" y="-1080398"/>
            <a:ext cx="9144000" cy="2387600"/>
          </a:xfrm>
        </p:spPr>
        <p:txBody>
          <a:bodyPr/>
          <a:lstStyle/>
          <a:p>
            <a:pPr algn="l"/>
            <a:r>
              <a:rPr lang="en-GB" sz="3600" b="1" dirty="0" smtClean="0">
                <a:latin typeface="+mn-lt"/>
              </a:rPr>
              <a:t>Adverse Possession</a:t>
            </a:r>
            <a:endParaRPr lang="en-GB" sz="3600" b="1" dirty="0">
              <a:latin typeface="+mn-lt"/>
            </a:endParaRPr>
          </a:p>
        </p:txBody>
      </p:sp>
      <p:sp>
        <p:nvSpPr>
          <p:cNvPr id="3" name="Subtitle 2"/>
          <p:cNvSpPr>
            <a:spLocks noGrp="1"/>
          </p:cNvSpPr>
          <p:nvPr>
            <p:ph type="subTitle" idx="1"/>
          </p:nvPr>
        </p:nvSpPr>
        <p:spPr>
          <a:xfrm>
            <a:off x="609650" y="1789790"/>
            <a:ext cx="9933780" cy="1930369"/>
          </a:xfrm>
        </p:spPr>
        <p:txBody>
          <a:bodyPr/>
          <a:lstStyle/>
          <a:p>
            <a:pPr algn="l"/>
            <a:r>
              <a:rPr lang="en-GB" sz="2200" dirty="0"/>
              <a:t>Categories </a:t>
            </a:r>
            <a:r>
              <a:rPr lang="en-GB" sz="2200" b="1" dirty="0">
                <a:solidFill>
                  <a:schemeClr val="accent6">
                    <a:lumMod val="50000"/>
                  </a:schemeClr>
                </a:solidFill>
              </a:rPr>
              <a:t>A</a:t>
            </a:r>
            <a:r>
              <a:rPr lang="en-GB" sz="2200" dirty="0"/>
              <a:t>, </a:t>
            </a:r>
            <a:r>
              <a:rPr lang="en-GB" sz="2200" b="1" dirty="0">
                <a:solidFill>
                  <a:schemeClr val="accent6">
                    <a:lumMod val="50000"/>
                  </a:schemeClr>
                </a:solidFill>
              </a:rPr>
              <a:t>B </a:t>
            </a:r>
            <a:r>
              <a:rPr lang="en-GB" sz="2200" dirty="0"/>
              <a:t>and </a:t>
            </a:r>
            <a:r>
              <a:rPr lang="en-GB" sz="2200" b="1" dirty="0" smtClean="0">
                <a:solidFill>
                  <a:schemeClr val="accent6">
                    <a:lumMod val="50000"/>
                  </a:schemeClr>
                </a:solidFill>
              </a:rPr>
              <a:t>D</a:t>
            </a:r>
          </a:p>
          <a:p>
            <a:pPr algn="l"/>
            <a:endParaRPr lang="en-GB" sz="2200" b="1" dirty="0">
              <a:solidFill>
                <a:schemeClr val="accent6">
                  <a:lumMod val="50000"/>
                </a:schemeClr>
              </a:solidFill>
            </a:endParaRPr>
          </a:p>
          <a:p>
            <a:pPr algn="just"/>
            <a:r>
              <a:rPr lang="en-GB" sz="2200" dirty="0"/>
              <a:t>By using the mudstone for its own purposes, openly and without challenge for many more than 12 years, NRW had acquired ownership of all of the mudstone within its surface title to a depth required for activities undertaken by NRW on the relevant forested area. </a:t>
            </a:r>
            <a:endParaRPr lang="en-GB" sz="2200" dirty="0" smtClean="0"/>
          </a:p>
          <a:p>
            <a:pPr algn="just"/>
            <a:endParaRPr lang="en-GB" sz="2200" dirty="0"/>
          </a:p>
          <a:p>
            <a:pPr algn="just"/>
            <a:r>
              <a:rPr lang="en-GB" sz="2200" dirty="0" smtClean="0"/>
              <a:t>By digging down </a:t>
            </a:r>
            <a:r>
              <a:rPr lang="en-GB" sz="2200" dirty="0"/>
              <a:t>a few feet and using small quarries </a:t>
            </a:r>
            <a:r>
              <a:rPr lang="en-GB" sz="2200" dirty="0" smtClean="0"/>
              <a:t>to extract material for </a:t>
            </a:r>
            <a:r>
              <a:rPr lang="en-GB" sz="2200" dirty="0"/>
              <a:t>use on the surface NRW </a:t>
            </a:r>
            <a:r>
              <a:rPr lang="en-GB" sz="2200" dirty="0" smtClean="0"/>
              <a:t>had acquired </a:t>
            </a:r>
            <a:r>
              <a:rPr lang="en-GB" sz="2200" dirty="0"/>
              <a:t>ownership of significant acres and depths of </a:t>
            </a:r>
            <a:r>
              <a:rPr lang="en-GB" sz="2200" dirty="0" smtClean="0"/>
              <a:t>mudstone.</a:t>
            </a:r>
            <a:endParaRPr lang="en-GB" sz="2200" dirty="0"/>
          </a:p>
        </p:txBody>
      </p:sp>
    </p:spTree>
    <p:extLst>
      <p:ext uri="{BB962C8B-B14F-4D97-AF65-F5344CB8AC3E}">
        <p14:creationId xmlns:p14="http://schemas.microsoft.com/office/powerpoint/2010/main" val="275095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4362" y="908382"/>
            <a:ext cx="9144000" cy="2387600"/>
          </a:xfrm>
        </p:spPr>
        <p:txBody>
          <a:bodyPr/>
          <a:lstStyle/>
          <a:p>
            <a:r>
              <a:rPr lang="en-GB" sz="4000" b="1" dirty="0" smtClean="0">
                <a:latin typeface="+mn-lt"/>
              </a:rPr>
              <a:t>What </a:t>
            </a:r>
            <a:r>
              <a:rPr lang="en-GB" sz="4000" b="1" dirty="0">
                <a:latin typeface="+mn-lt"/>
              </a:rPr>
              <a:t>Next – Geothermal Lithium</a:t>
            </a:r>
            <a:r>
              <a:rPr lang="en-GB" sz="4000" b="1" dirty="0" smtClean="0">
                <a:latin typeface="+mn-lt"/>
              </a:rPr>
              <a:t>?</a:t>
            </a:r>
            <a:br>
              <a:rPr lang="en-GB" sz="4000" b="1" dirty="0" smtClean="0">
                <a:latin typeface="+mn-lt"/>
              </a:rPr>
            </a:br>
            <a:endParaRPr lang="en-GB" sz="4400" b="1" dirty="0">
              <a:latin typeface="+mn-lt"/>
            </a:endParaRPr>
          </a:p>
        </p:txBody>
      </p:sp>
      <p:sp>
        <p:nvSpPr>
          <p:cNvPr id="3" name="Subtitle 2"/>
          <p:cNvSpPr>
            <a:spLocks noGrp="1"/>
          </p:cNvSpPr>
          <p:nvPr>
            <p:ph type="subTitle" idx="1"/>
          </p:nvPr>
        </p:nvSpPr>
        <p:spPr>
          <a:xfrm>
            <a:off x="1294362" y="3567235"/>
            <a:ext cx="9144000" cy="1655762"/>
          </a:xfrm>
        </p:spPr>
        <p:txBody>
          <a:bodyPr/>
          <a:lstStyle/>
          <a:p>
            <a:r>
              <a:rPr lang="en-GB" sz="2800" b="1" dirty="0" smtClean="0">
                <a:solidFill>
                  <a:schemeClr val="accent2"/>
                </a:solidFill>
              </a:rPr>
              <a:t>Is it a mineral?</a:t>
            </a:r>
          </a:p>
          <a:p>
            <a:r>
              <a:rPr lang="en-GB" sz="2800" dirty="0" smtClean="0"/>
              <a:t>Subsidence/nuisance</a:t>
            </a:r>
          </a:p>
          <a:p>
            <a:r>
              <a:rPr lang="en-GB" sz="2800" dirty="0" smtClean="0"/>
              <a:t>Trespass</a:t>
            </a:r>
            <a:endParaRPr lang="en-GB" sz="2800" dirty="0"/>
          </a:p>
        </p:txBody>
      </p:sp>
    </p:spTree>
    <p:extLst>
      <p:ext uri="{BB962C8B-B14F-4D97-AF65-F5344CB8AC3E}">
        <p14:creationId xmlns:p14="http://schemas.microsoft.com/office/powerpoint/2010/main" val="187014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Thank you…</a:t>
            </a:r>
            <a:endParaRPr lang="en-GB" dirty="0"/>
          </a:p>
        </p:txBody>
      </p:sp>
      <p:sp>
        <p:nvSpPr>
          <p:cNvPr id="3" name="Text Placeholder 2"/>
          <p:cNvSpPr>
            <a:spLocks noGrp="1"/>
          </p:cNvSpPr>
          <p:nvPr>
            <p:ph type="body" sz="quarter" idx="11"/>
          </p:nvPr>
        </p:nvSpPr>
        <p:spPr>
          <a:xfrm>
            <a:off x="4481109" y="1656559"/>
            <a:ext cx="6038469" cy="4037883"/>
          </a:xfrm>
        </p:spPr>
        <p:txBody>
          <a:bodyPr>
            <a:normAutofit fontScale="70000" lnSpcReduction="20000"/>
          </a:bodyPr>
          <a:lstStyle/>
          <a:p>
            <a:pPr marL="0" indent="0">
              <a:lnSpc>
                <a:spcPct val="120000"/>
              </a:lnSpc>
              <a:buNone/>
            </a:pPr>
            <a:r>
              <a:rPr lang="en-GB" dirty="0" smtClean="0"/>
              <a:t>Stephen </a:t>
            </a:r>
            <a:r>
              <a:rPr lang="en-GB" dirty="0"/>
              <a:t>Hadley is a partner in the Dispute Resolution group at National Solicitors, Freeths LLP. Freeths are a top 50, full service commercial law firm with </a:t>
            </a:r>
            <a:r>
              <a:rPr lang="en-GB" dirty="0" smtClean="0"/>
              <a:t>12 </a:t>
            </a:r>
            <a:r>
              <a:rPr lang="en-GB" dirty="0"/>
              <a:t>offices spread across the UK. </a:t>
            </a:r>
            <a:endParaRPr lang="en-GB" dirty="0" smtClean="0"/>
          </a:p>
          <a:p>
            <a:pPr marL="0" indent="0">
              <a:lnSpc>
                <a:spcPct val="120000"/>
              </a:lnSpc>
              <a:buNone/>
            </a:pPr>
            <a:r>
              <a:rPr lang="en-GB" dirty="0" smtClean="0"/>
              <a:t>Stephen </a:t>
            </a:r>
            <a:r>
              <a:rPr lang="en-GB" dirty="0"/>
              <a:t>has a niche expertise in manorial and mines and minerals law including coal mining and brine subsidence claims. He has acted for and against landed estates, farmers, landowners, property developers and mineral operators in disputes involving mineral rights, including for a power station and one which turned on the interpretation of a grant written in pidgin Latin and signed by Queen Elizabeth I</a:t>
            </a:r>
            <a:r>
              <a:rPr lang="en-GB" b="1" i="1" dirty="0" smtClean="0"/>
              <a:t>.</a:t>
            </a:r>
          </a:p>
          <a:p>
            <a:pPr marL="0" indent="0">
              <a:lnSpc>
                <a:spcPct val="120000"/>
              </a:lnSpc>
              <a:buNone/>
            </a:pPr>
            <a:r>
              <a:rPr lang="en-GB" b="1" i="1" dirty="0" smtClean="0"/>
              <a:t> </a:t>
            </a:r>
            <a:r>
              <a:rPr lang="en-GB" b="1" i="1" dirty="0"/>
              <a:t>“… sharp, practical and pragmatic…” </a:t>
            </a:r>
            <a:endParaRPr lang="en-GB" b="1" i="1" dirty="0" smtClean="0"/>
          </a:p>
          <a:p>
            <a:pPr marL="0" indent="0">
              <a:lnSpc>
                <a:spcPct val="120000"/>
              </a:lnSpc>
              <a:buNone/>
            </a:pPr>
            <a:r>
              <a:rPr lang="en-GB" b="1" dirty="0" smtClean="0">
                <a:solidFill>
                  <a:schemeClr val="accent6">
                    <a:lumMod val="50000"/>
                  </a:schemeClr>
                </a:solidFill>
              </a:rPr>
              <a:t>- Legal </a:t>
            </a:r>
            <a:r>
              <a:rPr lang="en-GB" b="1" dirty="0">
                <a:solidFill>
                  <a:schemeClr val="accent6">
                    <a:lumMod val="50000"/>
                  </a:schemeClr>
                </a:solidFill>
              </a:rPr>
              <a:t>500</a:t>
            </a:r>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60532" y="1656559"/>
            <a:ext cx="2812774" cy="2812774"/>
          </a:xfrm>
        </p:spPr>
      </p:pic>
      <p:sp>
        <p:nvSpPr>
          <p:cNvPr id="8" name="Rectangle 7"/>
          <p:cNvSpPr/>
          <p:nvPr/>
        </p:nvSpPr>
        <p:spPr>
          <a:xfrm>
            <a:off x="360532" y="4189023"/>
            <a:ext cx="3985404" cy="1938992"/>
          </a:xfrm>
          <a:prstGeom prst="rect">
            <a:avLst/>
          </a:prstGeom>
        </p:spPr>
        <p:txBody>
          <a:bodyPr wrap="square">
            <a:spAutoFit/>
          </a:bodyPr>
          <a:lstStyle/>
          <a:p>
            <a:pPr algn="just">
              <a:spcAft>
                <a:spcPts val="0"/>
              </a:spcAft>
            </a:pPr>
            <a:r>
              <a:rPr lang="en-GB" sz="2400" b="1" dirty="0">
                <a:ea typeface="Times New Roman" panose="02020603050405020304" pitchFamily="18" charset="0"/>
                <a:cs typeface="Times New Roman" panose="02020603050405020304" pitchFamily="18" charset="0"/>
              </a:rPr>
              <a:t> </a:t>
            </a:r>
            <a:endParaRPr lang="en-GB" sz="2400" dirty="0">
              <a:ea typeface="Times New Roman" panose="02020603050405020304" pitchFamily="18" charset="0"/>
              <a:cs typeface="Times New Roman" panose="02020603050405020304" pitchFamily="18" charset="0"/>
            </a:endParaRPr>
          </a:p>
          <a:p>
            <a:pPr algn="just">
              <a:spcAft>
                <a:spcPts val="0"/>
              </a:spcAft>
            </a:pPr>
            <a:r>
              <a:rPr lang="en-GB" sz="2400" b="1" dirty="0">
                <a:solidFill>
                  <a:schemeClr val="tx2"/>
                </a:solidFill>
                <a:ea typeface="Times New Roman" panose="02020603050405020304" pitchFamily="18" charset="0"/>
                <a:cs typeface="Times New Roman" panose="02020603050405020304" pitchFamily="18" charset="0"/>
              </a:rPr>
              <a:t>Stephen Hadley </a:t>
            </a:r>
            <a:endParaRPr lang="en-GB" sz="2400" dirty="0">
              <a:solidFill>
                <a:schemeClr val="tx2"/>
              </a:solidFill>
              <a:ea typeface="Times New Roman" panose="02020603050405020304" pitchFamily="18" charset="0"/>
              <a:cs typeface="Times New Roman" panose="02020603050405020304" pitchFamily="18" charset="0"/>
            </a:endParaRPr>
          </a:p>
          <a:p>
            <a:pPr algn="just">
              <a:spcAft>
                <a:spcPts val="0"/>
              </a:spcAft>
            </a:pPr>
            <a:r>
              <a:rPr lang="en-GB" sz="2400" dirty="0">
                <a:ea typeface="Times New Roman" panose="02020603050405020304" pitchFamily="18" charset="0"/>
                <a:cs typeface="Times New Roman" panose="02020603050405020304" pitchFamily="18" charset="0"/>
              </a:rPr>
              <a:t>Partner </a:t>
            </a:r>
          </a:p>
          <a:p>
            <a:pPr algn="just">
              <a:spcAft>
                <a:spcPts val="0"/>
              </a:spcAft>
            </a:pPr>
            <a:r>
              <a:rPr lang="en-GB" sz="2400" dirty="0">
                <a:solidFill>
                  <a:srgbClr val="008C99"/>
                </a:solidFill>
                <a:ea typeface="Times New Roman" panose="02020603050405020304" pitchFamily="18" charset="0"/>
                <a:cs typeface="Times New Roman" panose="02020603050405020304" pitchFamily="18" charset="0"/>
              </a:rPr>
              <a:t>+44(0)178 221 1870</a:t>
            </a:r>
            <a:endParaRPr lang="en-GB" sz="2400" dirty="0">
              <a:ea typeface="Times New Roman" panose="02020603050405020304" pitchFamily="18" charset="0"/>
              <a:cs typeface="Times New Roman" panose="02020603050405020304" pitchFamily="18" charset="0"/>
            </a:endParaRPr>
          </a:p>
          <a:p>
            <a:pPr algn="just">
              <a:spcAft>
                <a:spcPts val="0"/>
              </a:spcAft>
            </a:pPr>
            <a:r>
              <a:rPr lang="en-GB" sz="2400" dirty="0">
                <a:solidFill>
                  <a:srgbClr val="008C99"/>
                </a:solidFill>
                <a:ea typeface="Times New Roman" panose="02020603050405020304" pitchFamily="18" charset="0"/>
                <a:cs typeface="Times New Roman" panose="02020603050405020304" pitchFamily="18" charset="0"/>
              </a:rPr>
              <a:t>stephen.hadley@freeths.co.uk</a:t>
            </a: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63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latin typeface="+mn-lt"/>
                <a:ea typeface="+mn-ea"/>
                <a:cs typeface="+mn-cs"/>
              </a:rPr>
              <a:t>Introduction</a:t>
            </a:r>
            <a:r>
              <a:rPr lang="en-GB" dirty="0" smtClean="0"/>
              <a:t> </a:t>
            </a:r>
            <a:endParaRPr lang="en-GB" dirty="0"/>
          </a:p>
        </p:txBody>
      </p:sp>
      <p:sp>
        <p:nvSpPr>
          <p:cNvPr id="3" name="Content Placeholder 2"/>
          <p:cNvSpPr>
            <a:spLocks noGrp="1"/>
          </p:cNvSpPr>
          <p:nvPr>
            <p:ph idx="1"/>
          </p:nvPr>
        </p:nvSpPr>
        <p:spPr>
          <a:xfrm>
            <a:off x="623392" y="2792685"/>
            <a:ext cx="10972800" cy="4065315"/>
          </a:xfrm>
        </p:spPr>
        <p:txBody>
          <a:bodyPr/>
          <a:lstStyle/>
          <a:p>
            <a:pPr marL="538163" indent="-447675" algn="just">
              <a:lnSpc>
                <a:spcPct val="70000"/>
              </a:lnSpc>
              <a:spcAft>
                <a:spcPts val="1200"/>
              </a:spcAft>
              <a:buClr>
                <a:schemeClr val="tx2"/>
              </a:buClr>
            </a:pPr>
            <a:r>
              <a:rPr lang="en-GB" sz="2200" dirty="0"/>
              <a:t>The exploitation and development of the UK’s natural resources has been the bedrock of the country’s progress through feudal times, the industrial revolution and North Sea oil and gas. Who owns them, why and how is rooted in history and has created a patchwork of interests</a:t>
            </a:r>
            <a:r>
              <a:rPr lang="en-GB" sz="2200" dirty="0" smtClean="0"/>
              <a:t>.</a:t>
            </a:r>
            <a:endParaRPr lang="en-GB" sz="2200" dirty="0"/>
          </a:p>
          <a:p>
            <a:pPr marL="538163" indent="-447675" algn="just">
              <a:lnSpc>
                <a:spcPct val="70000"/>
              </a:lnSpc>
              <a:spcAft>
                <a:spcPts val="1200"/>
              </a:spcAft>
              <a:buClr>
                <a:schemeClr val="tx2"/>
              </a:buClr>
            </a:pPr>
            <a:r>
              <a:rPr lang="en-GB" sz="2200" dirty="0"/>
              <a:t>The Land Registry, the country’s definitive record of title interests, has only just started to come to terms with mineral ownership after dealing with surface ownership for nearly 100 years</a:t>
            </a:r>
            <a:r>
              <a:rPr lang="en-GB" sz="2200" dirty="0" smtClean="0"/>
              <a:t>.</a:t>
            </a:r>
          </a:p>
        </p:txBody>
      </p:sp>
    </p:spTree>
    <p:extLst>
      <p:ext uri="{BB962C8B-B14F-4D97-AF65-F5344CB8AC3E}">
        <p14:creationId xmlns:p14="http://schemas.microsoft.com/office/powerpoint/2010/main" val="78943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94581" y="2003339"/>
            <a:ext cx="10972800" cy="4065315"/>
          </a:xfrm>
        </p:spPr>
        <p:txBody>
          <a:bodyPr/>
          <a:lstStyle/>
          <a:p>
            <a:pPr marL="538163" indent="-447675" algn="just">
              <a:lnSpc>
                <a:spcPct val="70000"/>
              </a:lnSpc>
              <a:spcAft>
                <a:spcPts val="1200"/>
              </a:spcAft>
              <a:buClr>
                <a:schemeClr val="tx2"/>
              </a:buClr>
            </a:pPr>
            <a:r>
              <a:rPr lang="en-GB" sz="2200" dirty="0"/>
              <a:t>The legal definition of a mineral (to the extent that there is one at all) is not one a geologist (or many other people) would predict or even recognise. Again rooted in history and struggling to take into account changes in society and developments in industry and technology, mineral rights can be used to ransom or prevent housing and other developments and industrial activity and give rise to compensation and damage claims, but only if you actually own something which is, as far as the law is concerned, a mineral. </a:t>
            </a:r>
            <a:endParaRPr lang="en-GB" sz="2200" dirty="0" smtClean="0"/>
          </a:p>
          <a:p>
            <a:pPr marL="538163" indent="-447675" algn="just">
              <a:lnSpc>
                <a:spcPct val="70000"/>
              </a:lnSpc>
              <a:spcAft>
                <a:spcPts val="1200"/>
              </a:spcAft>
              <a:buClr>
                <a:schemeClr val="tx2"/>
              </a:buClr>
            </a:pPr>
            <a:endParaRPr lang="en-GB" sz="2200" dirty="0"/>
          </a:p>
          <a:p>
            <a:pPr marL="538163" indent="-447675" algn="just">
              <a:lnSpc>
                <a:spcPct val="70000"/>
              </a:lnSpc>
              <a:spcAft>
                <a:spcPts val="1200"/>
              </a:spcAft>
              <a:buClr>
                <a:schemeClr val="tx2"/>
              </a:buClr>
            </a:pPr>
            <a:r>
              <a:rPr lang="en-GB" sz="2200" dirty="0"/>
              <a:t>This seminar will briefly mention the origins of legal mineral titles. It will then outline the key case law about whether or not something is a “mineral” and how the answer to that question may vary by location and over time even in relation to the same substance. </a:t>
            </a:r>
          </a:p>
        </p:txBody>
      </p:sp>
    </p:spTree>
    <p:extLst>
      <p:ext uri="{BB962C8B-B14F-4D97-AF65-F5344CB8AC3E}">
        <p14:creationId xmlns:p14="http://schemas.microsoft.com/office/powerpoint/2010/main" val="229734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History of Land Titles</a:t>
            </a:r>
            <a:endParaRPr lang="en-GB" dirty="0"/>
          </a:p>
        </p:txBody>
      </p:sp>
      <p:sp>
        <p:nvSpPr>
          <p:cNvPr id="3" name="Text Placeholder 2"/>
          <p:cNvSpPr>
            <a:spLocks noGrp="1"/>
          </p:cNvSpPr>
          <p:nvPr>
            <p:ph type="body" sz="quarter" idx="11"/>
          </p:nvPr>
        </p:nvSpPr>
        <p:spPr>
          <a:xfrm>
            <a:off x="559468" y="1507046"/>
            <a:ext cx="11093784" cy="4037883"/>
          </a:xfrm>
        </p:spPr>
        <p:txBody>
          <a:bodyPr/>
          <a:lstStyle/>
          <a:p>
            <a:pPr>
              <a:buClr>
                <a:schemeClr val="tx2"/>
              </a:buClr>
            </a:pPr>
            <a:r>
              <a:rPr lang="en-GB" dirty="0" smtClean="0"/>
              <a:t>Everything belongs to the Crown</a:t>
            </a:r>
          </a:p>
          <a:p>
            <a:pPr>
              <a:buClr>
                <a:schemeClr val="tx2"/>
              </a:buClr>
            </a:pPr>
            <a:endParaRPr lang="en-GB" dirty="0"/>
          </a:p>
          <a:p>
            <a:pPr>
              <a:buClr>
                <a:schemeClr val="tx2"/>
              </a:buClr>
            </a:pPr>
            <a:r>
              <a:rPr lang="en-GB" dirty="0" smtClean="0"/>
              <a:t>Lords of the Manor – manorial rights and copyhold</a:t>
            </a:r>
          </a:p>
          <a:p>
            <a:pPr>
              <a:buClr>
                <a:schemeClr val="tx2"/>
              </a:buClr>
            </a:pPr>
            <a:endParaRPr lang="en-GB" dirty="0"/>
          </a:p>
          <a:p>
            <a:pPr>
              <a:buClr>
                <a:schemeClr val="tx2"/>
              </a:buClr>
            </a:pPr>
            <a:r>
              <a:rPr lang="en-GB" dirty="0" smtClean="0"/>
              <a:t>Freehold – Enclosure, Sales and Land Registration 1925</a:t>
            </a:r>
          </a:p>
          <a:p>
            <a:pPr>
              <a:buClr>
                <a:schemeClr val="tx2"/>
              </a:buClr>
            </a:pPr>
            <a:endParaRPr lang="en-GB" dirty="0"/>
          </a:p>
          <a:p>
            <a:pPr>
              <a:buClr>
                <a:schemeClr val="tx2"/>
              </a:buClr>
            </a:pPr>
            <a:r>
              <a:rPr lang="en-GB" dirty="0" smtClean="0"/>
              <a:t>How Much – Down, Up and Severance</a:t>
            </a:r>
            <a:endParaRPr lang="en-GB" dirty="0"/>
          </a:p>
        </p:txBody>
      </p:sp>
    </p:spTree>
    <p:extLst>
      <p:ext uri="{BB962C8B-B14F-4D97-AF65-F5344CB8AC3E}">
        <p14:creationId xmlns:p14="http://schemas.microsoft.com/office/powerpoint/2010/main" val="23021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995578" y="1501296"/>
            <a:ext cx="7763774" cy="4037883"/>
          </a:xfrm>
        </p:spPr>
        <p:txBody>
          <a:bodyPr/>
          <a:lstStyle/>
          <a:p>
            <a:pPr marL="0" indent="0" algn="ctr">
              <a:buNone/>
            </a:pPr>
            <a:r>
              <a:rPr lang="en-GB" sz="3600" i="1" dirty="0"/>
              <a:t>“Mines and minerals are not definite terms: they are susceptible of limitation or expansion, according to the intention with which they are used”</a:t>
            </a:r>
          </a:p>
          <a:p>
            <a:pPr marL="0" indent="0" algn="ctr">
              <a:buNone/>
            </a:pPr>
            <a:endParaRPr lang="en-GB" i="1" dirty="0" smtClean="0"/>
          </a:p>
          <a:p>
            <a:pPr marL="0" indent="0" algn="ctr">
              <a:buNone/>
            </a:pPr>
            <a:r>
              <a:rPr lang="en-GB" b="1" dirty="0" smtClean="0">
                <a:solidFill>
                  <a:schemeClr val="tx2"/>
                </a:solidFill>
              </a:rPr>
              <a:t>Lord </a:t>
            </a:r>
            <a:r>
              <a:rPr lang="en-GB" b="1" dirty="0">
                <a:solidFill>
                  <a:schemeClr val="tx2"/>
                </a:solidFill>
              </a:rPr>
              <a:t>Watson </a:t>
            </a:r>
            <a:r>
              <a:rPr lang="en-GB" b="1" i="1" dirty="0">
                <a:solidFill>
                  <a:schemeClr val="tx2"/>
                </a:solidFill>
              </a:rPr>
              <a:t>Glasgow - v - </a:t>
            </a:r>
            <a:r>
              <a:rPr lang="en-GB" b="1" i="1" dirty="0" err="1">
                <a:solidFill>
                  <a:schemeClr val="tx2"/>
                </a:solidFill>
              </a:rPr>
              <a:t>Farie</a:t>
            </a:r>
            <a:r>
              <a:rPr lang="en-GB" b="1" i="1" dirty="0">
                <a:solidFill>
                  <a:schemeClr val="tx2"/>
                </a:solidFill>
              </a:rPr>
              <a:t> (1888)</a:t>
            </a:r>
          </a:p>
          <a:p>
            <a:endParaRPr lang="en-GB" dirty="0"/>
          </a:p>
        </p:txBody>
      </p:sp>
    </p:spTree>
    <p:extLst>
      <p:ext uri="{BB962C8B-B14F-4D97-AF65-F5344CB8AC3E}">
        <p14:creationId xmlns:p14="http://schemas.microsoft.com/office/powerpoint/2010/main" val="72162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Mineral Rights and Interests</a:t>
            </a:r>
            <a:endParaRPr lang="en-GB" dirty="0"/>
          </a:p>
        </p:txBody>
      </p:sp>
      <p:sp>
        <p:nvSpPr>
          <p:cNvPr id="3" name="Text Placeholder 2"/>
          <p:cNvSpPr>
            <a:spLocks noGrp="1"/>
          </p:cNvSpPr>
          <p:nvPr>
            <p:ph type="body" sz="quarter" idx="11"/>
          </p:nvPr>
        </p:nvSpPr>
        <p:spPr/>
        <p:txBody>
          <a:bodyPr>
            <a:normAutofit/>
          </a:bodyPr>
          <a:lstStyle/>
          <a:p>
            <a:pPr>
              <a:buClr>
                <a:schemeClr val="tx2"/>
              </a:buClr>
            </a:pPr>
            <a:r>
              <a:rPr lang="en-GB" dirty="0" smtClean="0"/>
              <a:t>Exceptions and Reservations</a:t>
            </a:r>
          </a:p>
          <a:p>
            <a:pPr marL="0" indent="0">
              <a:buClr>
                <a:schemeClr val="tx2"/>
              </a:buClr>
              <a:buNone/>
            </a:pPr>
            <a:r>
              <a:rPr lang="en-GB" i="1" dirty="0" smtClean="0"/>
              <a:t>Excepting </a:t>
            </a:r>
            <a:r>
              <a:rPr lang="en-GB" i="1" dirty="0"/>
              <a:t>and reserving unto the Vendor her heirs assigns the mines beds and </a:t>
            </a:r>
            <a:r>
              <a:rPr lang="en-GB" i="1" dirty="0" smtClean="0"/>
              <a:t>seams </a:t>
            </a:r>
            <a:r>
              <a:rPr lang="en-GB" i="1" dirty="0"/>
              <a:t>of coal and ironstone and </a:t>
            </a:r>
            <a:r>
              <a:rPr lang="en-GB" b="1" i="1" dirty="0"/>
              <a:t>other metals and minerals </a:t>
            </a:r>
            <a:r>
              <a:rPr lang="en-GB" i="1" dirty="0"/>
              <a:t>within and </a:t>
            </a:r>
            <a:r>
              <a:rPr lang="en-GB" i="1" dirty="0" smtClean="0"/>
              <a:t>under…. (</a:t>
            </a:r>
            <a:r>
              <a:rPr lang="en-GB" dirty="0" smtClean="0"/>
              <a:t>1921)</a:t>
            </a:r>
          </a:p>
          <a:p>
            <a:pPr>
              <a:buClr>
                <a:schemeClr val="tx2"/>
              </a:buClr>
            </a:pPr>
            <a:endParaRPr lang="en-GB" dirty="0"/>
          </a:p>
          <a:p>
            <a:pPr>
              <a:buClr>
                <a:schemeClr val="tx2"/>
              </a:buClr>
            </a:pPr>
            <a:r>
              <a:rPr lang="en-GB" dirty="0" smtClean="0"/>
              <a:t>Manorial Mineral Rights</a:t>
            </a:r>
          </a:p>
          <a:p>
            <a:pPr marL="0" indent="0">
              <a:buClr>
                <a:schemeClr val="tx2"/>
              </a:buClr>
              <a:buNone/>
            </a:pPr>
            <a:r>
              <a:rPr lang="en-GB" dirty="0"/>
              <a:t>	</a:t>
            </a:r>
            <a:r>
              <a:rPr lang="en-GB" dirty="0" smtClean="0"/>
              <a:t> - former copyhold</a:t>
            </a:r>
          </a:p>
          <a:p>
            <a:pPr>
              <a:buClr>
                <a:schemeClr val="tx2"/>
              </a:buClr>
            </a:pPr>
            <a:endParaRPr lang="en-GB" dirty="0"/>
          </a:p>
          <a:p>
            <a:pPr>
              <a:buClr>
                <a:schemeClr val="tx2"/>
              </a:buClr>
            </a:pPr>
            <a:r>
              <a:rPr lang="en-GB" dirty="0" smtClean="0"/>
              <a:t>The Mining Code 1845</a:t>
            </a:r>
          </a:p>
          <a:p>
            <a:pPr marL="0" indent="0">
              <a:buClr>
                <a:schemeClr val="tx2"/>
              </a:buClr>
              <a:buNone/>
            </a:pPr>
            <a:r>
              <a:rPr lang="en-GB" dirty="0"/>
              <a:t>	</a:t>
            </a:r>
            <a:r>
              <a:rPr lang="en-GB" dirty="0" smtClean="0"/>
              <a:t>- Canals and Railways</a:t>
            </a:r>
            <a:endParaRPr lang="en-GB" dirty="0"/>
          </a:p>
        </p:txBody>
      </p:sp>
    </p:spTree>
    <p:extLst>
      <p:ext uri="{BB962C8B-B14F-4D97-AF65-F5344CB8AC3E}">
        <p14:creationId xmlns:p14="http://schemas.microsoft.com/office/powerpoint/2010/main" val="306080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dirty="0" err="1">
                <a:ea typeface="+mj-ea"/>
                <a:cs typeface="Arial" pitchFamily="34" charset="0"/>
              </a:rPr>
              <a:t>Hext</a:t>
            </a:r>
            <a:r>
              <a:rPr lang="en-GB" dirty="0">
                <a:ea typeface="+mj-ea"/>
                <a:cs typeface="Arial" pitchFamily="34" charset="0"/>
              </a:rPr>
              <a:t> v Gill 1872</a:t>
            </a:r>
          </a:p>
        </p:txBody>
      </p:sp>
      <p:sp>
        <p:nvSpPr>
          <p:cNvPr id="3" name="Text Placeholder 2"/>
          <p:cNvSpPr>
            <a:spLocks noGrp="1"/>
          </p:cNvSpPr>
          <p:nvPr>
            <p:ph type="body" sz="quarter" idx="11"/>
          </p:nvPr>
        </p:nvSpPr>
        <p:spPr>
          <a:xfrm>
            <a:off x="558800" y="1374775"/>
            <a:ext cx="11093784" cy="4611957"/>
          </a:xfrm>
        </p:spPr>
        <p:txBody>
          <a:bodyPr>
            <a:normAutofit fontScale="92500" lnSpcReduction="20000"/>
          </a:bodyPr>
          <a:lstStyle/>
          <a:p>
            <a:pPr marL="0" indent="0">
              <a:buNone/>
            </a:pPr>
            <a:r>
              <a:rPr lang="en-GB" dirty="0" smtClean="0"/>
              <a:t>Reservation by the Duke of Cornwall of “all mines and minerals.”</a:t>
            </a:r>
          </a:p>
          <a:p>
            <a:pPr marL="0" indent="0">
              <a:buNone/>
            </a:pPr>
            <a:r>
              <a:rPr lang="en-GB" dirty="0" smtClean="0"/>
              <a:t>No express power to quarry.</a:t>
            </a:r>
            <a:endParaRPr lang="en-GB" dirty="0"/>
          </a:p>
          <a:p>
            <a:pPr marL="0" indent="0">
              <a:buNone/>
            </a:pPr>
            <a:endParaRPr lang="en-GB" dirty="0"/>
          </a:p>
          <a:p>
            <a:pPr marL="0" indent="0">
              <a:buNone/>
            </a:pPr>
            <a:r>
              <a:rPr lang="en-GB" dirty="0" smtClean="0"/>
              <a:t>Was </a:t>
            </a:r>
            <a:r>
              <a:rPr lang="en-GB" dirty="0"/>
              <a:t>china clay a mineral within the reservation? </a:t>
            </a:r>
            <a:r>
              <a:rPr lang="en-GB" b="1" dirty="0" smtClean="0">
                <a:solidFill>
                  <a:schemeClr val="accent2"/>
                </a:solidFill>
              </a:rPr>
              <a:t>YES</a:t>
            </a:r>
          </a:p>
          <a:p>
            <a:pPr marL="0" indent="0">
              <a:buNone/>
            </a:pPr>
            <a:endParaRPr lang="en-GB" dirty="0">
              <a:solidFill>
                <a:srgbClr val="FF0000"/>
              </a:solidFill>
            </a:endParaRPr>
          </a:p>
          <a:p>
            <a:pPr marL="538163" indent="-447675" algn="just">
              <a:spcAft>
                <a:spcPts val="1200"/>
              </a:spcAft>
              <a:buClr>
                <a:schemeClr val="tx2"/>
              </a:buClr>
            </a:pPr>
            <a:r>
              <a:rPr lang="en-GB" dirty="0"/>
              <a:t>“Minerals” includes every substance under the surface of the land which can be extracted for profit unless there is something in the nature of the circumstances to restrict the </a:t>
            </a:r>
            <a:r>
              <a:rPr lang="en-GB" dirty="0" smtClean="0"/>
              <a:t>meaning</a:t>
            </a:r>
          </a:p>
          <a:p>
            <a:pPr marL="538163" indent="-447675" algn="just">
              <a:spcAft>
                <a:spcPts val="1200"/>
              </a:spcAft>
              <a:buClr>
                <a:schemeClr val="tx2"/>
              </a:buClr>
            </a:pPr>
            <a:r>
              <a:rPr lang="en-GB" dirty="0" smtClean="0"/>
              <a:t>No </a:t>
            </a:r>
            <a:r>
              <a:rPr lang="en-GB" dirty="0"/>
              <a:t>special circumstances in this case – predecessor in title was Lord of the Manor and entitled to everything in the land for </a:t>
            </a:r>
            <a:r>
              <a:rPr lang="en-GB" dirty="0" smtClean="0"/>
              <a:t>profit</a:t>
            </a:r>
            <a:endParaRPr lang="en-GB" dirty="0"/>
          </a:p>
          <a:p>
            <a:pPr marL="538163" indent="-447675" algn="just">
              <a:spcAft>
                <a:spcPts val="1200"/>
              </a:spcAft>
              <a:buClr>
                <a:schemeClr val="tx2"/>
              </a:buClr>
            </a:pPr>
            <a:r>
              <a:rPr lang="en-GB" dirty="0"/>
              <a:t>Insufficient powers of working </a:t>
            </a:r>
            <a:r>
              <a:rPr lang="en-GB" dirty="0" smtClean="0"/>
              <a:t>does not </a:t>
            </a:r>
            <a:r>
              <a:rPr lang="en-GB" dirty="0"/>
              <a:t>affect its classification as a </a:t>
            </a:r>
            <a:r>
              <a:rPr lang="en-GB" dirty="0" smtClean="0"/>
              <a:t>mineral.</a:t>
            </a:r>
          </a:p>
          <a:p>
            <a:pPr marL="538163" indent="-447675" algn="just">
              <a:spcAft>
                <a:spcPts val="1200"/>
              </a:spcAft>
              <a:buClr>
                <a:schemeClr val="tx2"/>
              </a:buClr>
            </a:pPr>
            <a:r>
              <a:rPr lang="en-GB" u="sng" dirty="0" smtClean="0"/>
              <a:t>BUT</a:t>
            </a:r>
            <a:r>
              <a:rPr lang="en-GB" dirty="0" smtClean="0"/>
              <a:t>  -  </a:t>
            </a:r>
            <a:r>
              <a:rPr lang="en-GB" dirty="0" err="1" smtClean="0"/>
              <a:t>Phyrric</a:t>
            </a:r>
            <a:r>
              <a:rPr lang="en-GB" dirty="0" smtClean="0"/>
              <a:t> Victory?  Not entitled to work it.  </a:t>
            </a:r>
            <a:endParaRPr lang="en-GB" dirty="0"/>
          </a:p>
          <a:p>
            <a:pPr marL="0" indent="0">
              <a:buNone/>
            </a:pPr>
            <a:endParaRPr lang="en-GB" dirty="0"/>
          </a:p>
        </p:txBody>
      </p:sp>
    </p:spTree>
    <p:extLst>
      <p:ext uri="{BB962C8B-B14F-4D97-AF65-F5344CB8AC3E}">
        <p14:creationId xmlns:p14="http://schemas.microsoft.com/office/powerpoint/2010/main" val="385881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Two conflicting principles</a:t>
            </a:r>
          </a:p>
        </p:txBody>
      </p:sp>
      <p:sp>
        <p:nvSpPr>
          <p:cNvPr id="3" name="Text Placeholder 2"/>
          <p:cNvSpPr>
            <a:spLocks noGrp="1"/>
          </p:cNvSpPr>
          <p:nvPr>
            <p:ph type="body" sz="quarter" idx="11"/>
          </p:nvPr>
        </p:nvSpPr>
        <p:spPr>
          <a:xfrm>
            <a:off x="558800" y="1374775"/>
            <a:ext cx="10231120" cy="5020274"/>
          </a:xfrm>
        </p:spPr>
        <p:txBody>
          <a:bodyPr>
            <a:normAutofit fontScale="92500" lnSpcReduction="20000"/>
          </a:bodyPr>
          <a:lstStyle/>
          <a:p>
            <a:pPr marL="0" indent="0">
              <a:buNone/>
            </a:pPr>
            <a:r>
              <a:rPr lang="en-GB" b="1" dirty="0" err="1" smtClean="0">
                <a:solidFill>
                  <a:schemeClr val="accent4"/>
                </a:solidFill>
              </a:rPr>
              <a:t>Hext</a:t>
            </a:r>
            <a:r>
              <a:rPr lang="en-GB" b="1" dirty="0" smtClean="0">
                <a:solidFill>
                  <a:schemeClr val="accent4"/>
                </a:solidFill>
              </a:rPr>
              <a:t> v Gill 1872</a:t>
            </a:r>
          </a:p>
          <a:p>
            <a:pPr marL="0" indent="0">
              <a:buNone/>
            </a:pPr>
            <a:endParaRPr lang="en-GB" b="1" dirty="0" smtClean="0">
              <a:solidFill>
                <a:schemeClr val="accent4"/>
              </a:solidFill>
            </a:endParaRPr>
          </a:p>
          <a:p>
            <a:pPr marL="0" indent="0">
              <a:buNone/>
            </a:pPr>
            <a:r>
              <a:rPr lang="en-GB" b="1" dirty="0" err="1" smtClean="0">
                <a:solidFill>
                  <a:schemeClr val="accent4"/>
                </a:solidFill>
              </a:rPr>
              <a:t>Mellish</a:t>
            </a:r>
            <a:r>
              <a:rPr lang="en-GB" b="1" dirty="0" smtClean="0">
                <a:solidFill>
                  <a:schemeClr val="accent4"/>
                </a:solidFill>
              </a:rPr>
              <a:t>  </a:t>
            </a:r>
            <a:r>
              <a:rPr lang="en-GB" b="1" dirty="0">
                <a:solidFill>
                  <a:schemeClr val="accent4"/>
                </a:solidFill>
              </a:rPr>
              <a:t>v James </a:t>
            </a:r>
            <a:r>
              <a:rPr lang="en-GB" b="1" dirty="0" smtClean="0">
                <a:solidFill>
                  <a:schemeClr val="accent4"/>
                </a:solidFill>
              </a:rPr>
              <a:t>(Obiter)</a:t>
            </a:r>
          </a:p>
          <a:p>
            <a:pPr marL="0" indent="0">
              <a:buNone/>
            </a:pPr>
            <a:endParaRPr lang="en-GB" b="1" dirty="0" smtClean="0">
              <a:solidFill>
                <a:schemeClr val="accent2"/>
              </a:solidFill>
            </a:endParaRPr>
          </a:p>
          <a:p>
            <a:pPr marL="0" indent="0">
              <a:buNone/>
            </a:pPr>
            <a:r>
              <a:rPr lang="en-GB" b="1" dirty="0" err="1" smtClean="0">
                <a:solidFill>
                  <a:schemeClr val="accent2"/>
                </a:solidFill>
              </a:rPr>
              <a:t>Mellish</a:t>
            </a:r>
            <a:r>
              <a:rPr lang="en-GB" b="1" dirty="0" smtClean="0">
                <a:solidFill>
                  <a:schemeClr val="accent2"/>
                </a:solidFill>
              </a:rPr>
              <a:t>:</a:t>
            </a:r>
            <a:endParaRPr lang="en-GB" b="1" dirty="0">
              <a:solidFill>
                <a:schemeClr val="accent2"/>
              </a:solidFill>
            </a:endParaRPr>
          </a:p>
          <a:p>
            <a:pPr algn="just">
              <a:buClr>
                <a:schemeClr val="tx2"/>
              </a:buClr>
            </a:pPr>
            <a:r>
              <a:rPr lang="en-GB" dirty="0"/>
              <a:t>Minerals includes every substance which can be got from underneath the earth for the purpose of profit </a:t>
            </a:r>
          </a:p>
          <a:p>
            <a:pPr marL="0" indent="0">
              <a:buClr>
                <a:schemeClr val="tx2"/>
              </a:buClr>
              <a:buNone/>
            </a:pPr>
            <a:endParaRPr lang="en-GB" b="1" dirty="0" smtClean="0">
              <a:solidFill>
                <a:schemeClr val="accent2"/>
              </a:solidFill>
            </a:endParaRPr>
          </a:p>
          <a:p>
            <a:pPr marL="0" indent="0">
              <a:buClr>
                <a:schemeClr val="tx2"/>
              </a:buClr>
              <a:buNone/>
            </a:pPr>
            <a:r>
              <a:rPr lang="en-GB" b="1" dirty="0" smtClean="0">
                <a:solidFill>
                  <a:schemeClr val="accent2"/>
                </a:solidFill>
              </a:rPr>
              <a:t>James:</a:t>
            </a:r>
            <a:endParaRPr lang="en-GB" b="1" dirty="0">
              <a:solidFill>
                <a:schemeClr val="accent2"/>
              </a:solidFill>
            </a:endParaRPr>
          </a:p>
          <a:p>
            <a:pPr algn="just">
              <a:buClr>
                <a:schemeClr val="tx2"/>
              </a:buClr>
            </a:pPr>
            <a:r>
              <a:rPr lang="en-GB" dirty="0"/>
              <a:t>What is meant by mines and minerals in a grant or reservation is a question of </a:t>
            </a:r>
            <a:r>
              <a:rPr lang="en-GB" b="1" dirty="0"/>
              <a:t>fact</a:t>
            </a:r>
            <a:r>
              <a:rPr lang="en-GB" dirty="0"/>
              <a:t> of what these words mean in the </a:t>
            </a:r>
            <a:r>
              <a:rPr lang="en-GB" b="1" dirty="0"/>
              <a:t>vernacular</a:t>
            </a:r>
            <a:r>
              <a:rPr lang="en-GB" dirty="0"/>
              <a:t> of the mining world, commercial world and to landowners </a:t>
            </a:r>
            <a:r>
              <a:rPr lang="en-GB" b="1" dirty="0"/>
              <a:t>at the time of the </a:t>
            </a:r>
            <a:r>
              <a:rPr lang="en-GB" b="1" dirty="0" smtClean="0"/>
              <a:t>grant</a:t>
            </a:r>
          </a:p>
          <a:p>
            <a:pPr algn="just">
              <a:buClr>
                <a:schemeClr val="tx2"/>
              </a:buClr>
            </a:pPr>
            <a:endParaRPr lang="en-GB" b="1" dirty="0" smtClean="0"/>
          </a:p>
          <a:p>
            <a:pPr algn="just">
              <a:buClr>
                <a:schemeClr val="tx2"/>
              </a:buClr>
            </a:pPr>
            <a:r>
              <a:rPr lang="en-GB" dirty="0" smtClean="0"/>
              <a:t>James approved by the House of Lords in</a:t>
            </a:r>
            <a:r>
              <a:rPr lang="en-GB" b="1" dirty="0" smtClean="0"/>
              <a:t> </a:t>
            </a:r>
            <a:r>
              <a:rPr lang="en-GB" dirty="0"/>
              <a:t>Northern British Railway v </a:t>
            </a:r>
            <a:r>
              <a:rPr lang="en-GB" dirty="0" err="1"/>
              <a:t>Budhill</a:t>
            </a:r>
            <a:r>
              <a:rPr lang="en-GB" dirty="0"/>
              <a:t> 1910</a:t>
            </a:r>
          </a:p>
          <a:p>
            <a:pPr algn="just"/>
            <a:endParaRPr lang="en-GB" b="1" dirty="0" smtClean="0"/>
          </a:p>
          <a:p>
            <a:pPr algn="just"/>
            <a:endParaRPr lang="en-GB" b="1" dirty="0" smtClean="0"/>
          </a:p>
          <a:p>
            <a:pPr algn="just"/>
            <a:endParaRPr lang="en-GB" b="1" dirty="0"/>
          </a:p>
          <a:p>
            <a:pPr algn="just"/>
            <a:endParaRPr lang="en-GB" b="1" dirty="0" smtClean="0"/>
          </a:p>
          <a:p>
            <a:pPr algn="just"/>
            <a:endParaRPr lang="en-GB" dirty="0"/>
          </a:p>
          <a:p>
            <a:pPr marL="0" indent="0">
              <a:buNone/>
            </a:pPr>
            <a:endParaRPr lang="en-GB" dirty="0"/>
          </a:p>
        </p:txBody>
      </p:sp>
    </p:spTree>
    <p:extLst>
      <p:ext uri="{BB962C8B-B14F-4D97-AF65-F5344CB8AC3E}">
        <p14:creationId xmlns:p14="http://schemas.microsoft.com/office/powerpoint/2010/main" val="145032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Waring v </a:t>
            </a:r>
            <a:r>
              <a:rPr lang="en-GB" dirty="0" err="1"/>
              <a:t>Foden</a:t>
            </a:r>
            <a:r>
              <a:rPr lang="en-GB" dirty="0"/>
              <a:t> 1931</a:t>
            </a:r>
          </a:p>
        </p:txBody>
      </p:sp>
      <p:sp>
        <p:nvSpPr>
          <p:cNvPr id="5" name="Subtitle 2"/>
          <p:cNvSpPr txBox="1">
            <a:spLocks/>
          </p:cNvSpPr>
          <p:nvPr/>
        </p:nvSpPr>
        <p:spPr>
          <a:xfrm>
            <a:off x="1946021" y="1208458"/>
            <a:ext cx="7776864" cy="4536504"/>
          </a:xfr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163" indent="-538163"/>
            <a:endParaRPr lang="en-GB" sz="1900" dirty="0" smtClean="0"/>
          </a:p>
          <a:p>
            <a:pPr marL="538163" indent="-538163"/>
            <a:endParaRPr lang="en-GB" dirty="0" smtClean="0"/>
          </a:p>
          <a:p>
            <a:pPr marL="0" indent="0" algn="ctr">
              <a:buNone/>
            </a:pPr>
            <a:r>
              <a:rPr lang="en-GB" b="1" i="1" dirty="0" smtClean="0"/>
              <a:t>All mines, minerals and mineral substances </a:t>
            </a:r>
            <a:r>
              <a:rPr lang="en-GB" i="1" dirty="0" smtClean="0"/>
              <a:t>within or under the same together with full power and liberty for the vendor, …</a:t>
            </a:r>
            <a:r>
              <a:rPr lang="en-GB" b="1" i="1" dirty="0" smtClean="0"/>
              <a:t>to work and get the same by underground workings only</a:t>
            </a:r>
            <a:r>
              <a:rPr lang="en-GB" i="1" dirty="0" smtClean="0"/>
              <a:t> without any obligation to leave any subjacent or lateral support for the surface or any building … [and] to do all acts and things necessary or proper for the working or getting of such mines minerals and mineral substances</a:t>
            </a:r>
          </a:p>
          <a:p>
            <a:pPr marL="0" indent="0" algn="just">
              <a:buNone/>
            </a:pPr>
            <a:endParaRPr lang="en-GB" i="1" dirty="0" smtClean="0"/>
          </a:p>
          <a:p>
            <a:pPr marL="0" indent="0" algn="just">
              <a:buNone/>
            </a:pPr>
            <a:r>
              <a:rPr lang="en-GB" b="1" dirty="0" smtClean="0">
                <a:solidFill>
                  <a:schemeClr val="accent2"/>
                </a:solidFill>
              </a:rPr>
              <a:t>Was sand and gravel included?</a:t>
            </a:r>
          </a:p>
          <a:p>
            <a:pPr marL="538163" indent="-538163" algn="just"/>
            <a:endParaRPr lang="en-GB" dirty="0" smtClean="0"/>
          </a:p>
        </p:txBody>
      </p:sp>
    </p:spTree>
    <p:extLst>
      <p:ext uri="{BB962C8B-B14F-4D97-AF65-F5344CB8AC3E}">
        <p14:creationId xmlns:p14="http://schemas.microsoft.com/office/powerpoint/2010/main" val="3163672936"/>
      </p:ext>
    </p:extLst>
  </p:cSld>
  <p:clrMapOvr>
    <a:masterClrMapping/>
  </p:clrMapOvr>
</p:sld>
</file>

<file path=ppt/theme/theme1.xml><?xml version="1.0" encoding="utf-8"?>
<a:theme xmlns:a="http://schemas.openxmlformats.org/drawingml/2006/main" name="Freeths">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eths" id="{8078F3CE-21EF-4770-BA70-86012CEA2514}" vid="{FDD8949F-B8F0-453C-91A0-FE6288F1296A}"/>
    </a:ext>
  </a:extLst>
</a:theme>
</file>

<file path=ppt/theme/theme10.xml><?xml version="1.0" encoding="utf-8"?>
<a:theme xmlns:a="http://schemas.openxmlformats.org/drawingml/2006/main" name="Teal on Black Lef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al on Black Righ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Gold on Black Righ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Gold on White - Lef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eal on White Lef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Gold on White Righ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eal on White Rgh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Gold on White">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FAF9EC0-3707-46AD-8DF2-8C32740C476A}" vid="{0781C125-BB73-4D6D-955B-279622654FF4}"/>
    </a:ext>
  </a:extLst>
</a:theme>
</file>

<file path=ppt/theme/theme18.xml><?xml version="1.0" encoding="utf-8"?>
<a:theme xmlns:a="http://schemas.openxmlformats.org/drawingml/2006/main" name="1_Teal on Black">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Teal on White">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ld on White">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FAF9EC0-3707-46AD-8DF2-8C32740C476A}" vid="{0781C125-BB73-4D6D-955B-279622654FF4}"/>
    </a:ext>
  </a:extLst>
</a:theme>
</file>

<file path=ppt/theme/theme20.xml><?xml version="1.0" encoding="utf-8"?>
<a:theme xmlns:a="http://schemas.openxmlformats.org/drawingml/2006/main" name="1_Gold on Black.">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Gold on White.">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_Teal on Black.">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_Teal on White.">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_Gold on Black Lef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_Teal on Black Lef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_Teal on Black Righ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_Gold on Black Righ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1_Gold on White - Lef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_Teal on White Lef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l on Black">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_Gold on White Righ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_Teal on White Rgh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l on White">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old on Black.">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old on White.">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al on Black.">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al on White.">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Gold on Black Left">
  <a:themeElements>
    <a:clrScheme name="Freeths_Colours">
      <a:dk1>
        <a:sysClr val="windowText" lastClr="000000"/>
      </a:dk1>
      <a:lt1>
        <a:srgbClr val="FFFFFF"/>
      </a:lt1>
      <a:dk2>
        <a:srgbClr val="D59F0F"/>
      </a:dk2>
      <a:lt2>
        <a:srgbClr val="DCDDDE"/>
      </a:lt2>
      <a:accent1>
        <a:srgbClr val="CEEBEA"/>
      </a:accent1>
      <a:accent2>
        <a:srgbClr val="008C99"/>
      </a:accent2>
      <a:accent3>
        <a:srgbClr val="54585A"/>
      </a:accent3>
      <a:accent4>
        <a:srgbClr val="D59F0F"/>
      </a:accent4>
      <a:accent5>
        <a:srgbClr val="F2F2F2"/>
      </a:accent5>
      <a:accent6>
        <a:srgbClr val="CEEBEA"/>
      </a:accent6>
      <a:hlink>
        <a:srgbClr val="54585A"/>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Freeths</Template>
  <TotalTime>859</TotalTime>
  <Words>1611</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5</vt:i4>
      </vt:variant>
      <vt:variant>
        <vt:lpstr>Theme</vt:lpstr>
      </vt:variant>
      <vt:variant>
        <vt:i4>31</vt:i4>
      </vt:variant>
      <vt:variant>
        <vt:lpstr>Slide Titles</vt:lpstr>
      </vt:variant>
      <vt:variant>
        <vt:i4>18</vt:i4>
      </vt:variant>
    </vt:vector>
  </HeadingPairs>
  <TitlesOfParts>
    <vt:vector size="54" baseType="lpstr">
      <vt:lpstr>Arial</vt:lpstr>
      <vt:lpstr>Calibri</vt:lpstr>
      <vt:lpstr>Calibri Light</vt:lpstr>
      <vt:lpstr>Courier New</vt:lpstr>
      <vt:lpstr>Times New Roman</vt:lpstr>
      <vt:lpstr>Freeths</vt:lpstr>
      <vt:lpstr>Gold on White</vt:lpstr>
      <vt:lpstr>Teal on Black</vt:lpstr>
      <vt:lpstr>Teal on White</vt:lpstr>
      <vt:lpstr>Gold on Black.</vt:lpstr>
      <vt:lpstr>Gold on White.</vt:lpstr>
      <vt:lpstr>Teal on Black.</vt:lpstr>
      <vt:lpstr>Teal on White.</vt:lpstr>
      <vt:lpstr>Gold on Black Left</vt:lpstr>
      <vt:lpstr>Teal on Black Left</vt:lpstr>
      <vt:lpstr>Teal on Black Right</vt:lpstr>
      <vt:lpstr>Gold on Black Right</vt:lpstr>
      <vt:lpstr>Gold on White - Left</vt:lpstr>
      <vt:lpstr>Teal on White Left</vt:lpstr>
      <vt:lpstr>Gold on White Right</vt:lpstr>
      <vt:lpstr>Teal on White Rght</vt:lpstr>
      <vt:lpstr>1_Gold on White</vt:lpstr>
      <vt:lpstr>1_Teal on Black</vt:lpstr>
      <vt:lpstr>1_Teal on White</vt:lpstr>
      <vt:lpstr>1_Gold on Black.</vt:lpstr>
      <vt:lpstr>1_Gold on White.</vt:lpstr>
      <vt:lpstr>1_Teal on Black.</vt:lpstr>
      <vt:lpstr>1_Teal on White.</vt:lpstr>
      <vt:lpstr>1_Gold on Black Left</vt:lpstr>
      <vt:lpstr>1_Teal on Black Left</vt:lpstr>
      <vt:lpstr>1_Teal on Black Right</vt:lpstr>
      <vt:lpstr>1_Gold on Black Right</vt:lpstr>
      <vt:lpstr>1_Gold on White - Left</vt:lpstr>
      <vt:lpstr>1_Teal on White Left</vt:lpstr>
      <vt:lpstr>1_Gold on White Right</vt:lpstr>
      <vt:lpstr>1_Teal on White Rght</vt:lpstr>
      <vt:lpstr>WHAT IS A (LEGAL) MINERAL?</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 of Lonsdale v AG 1982</vt:lpstr>
      <vt:lpstr>Checklist of Considerations</vt:lpstr>
      <vt:lpstr>PowerPoint Presentation</vt:lpstr>
      <vt:lpstr>4 Categories</vt:lpstr>
      <vt:lpstr>Held </vt:lpstr>
      <vt:lpstr>Adverse Possession</vt:lpstr>
      <vt:lpstr>What Next – Geothermal Lithium? </vt:lpstr>
      <vt:lpstr>PowerPoint Presentation</vt:lpstr>
    </vt:vector>
  </TitlesOfParts>
  <Company>FREETHS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MINERAL?</dc:title>
  <dc:creator>Rebecca Pearson</dc:creator>
  <cp:lastModifiedBy>Stephen Hadley</cp:lastModifiedBy>
  <cp:revision>45</cp:revision>
  <dcterms:created xsi:type="dcterms:W3CDTF">2021-07-09T14:28:18Z</dcterms:created>
  <dcterms:modified xsi:type="dcterms:W3CDTF">2021-07-13T12:16:20Z</dcterms:modified>
</cp:coreProperties>
</file>